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handoutMasterIdLst>
    <p:handoutMasterId r:id="rId223"/>
  </p:handoutMasterIdLst>
  <p:sldIdLst>
    <p:sldId id="449" r:id="rId3"/>
    <p:sldId id="414" r:id="rId4"/>
    <p:sldId id="425" r:id="rId5"/>
    <p:sldId id="426" r:id="rId6"/>
    <p:sldId id="477" r:id="rId7"/>
    <p:sldId id="468" r:id="rId8"/>
    <p:sldId id="470" r:id="rId9"/>
    <p:sldId id="455" r:id="rId10"/>
    <p:sldId id="456" r:id="rId11"/>
    <p:sldId id="458" r:id="rId12"/>
    <p:sldId id="459" r:id="rId13"/>
    <p:sldId id="460" r:id="rId14"/>
    <p:sldId id="461" r:id="rId15"/>
    <p:sldId id="462" r:id="rId16"/>
    <p:sldId id="463" r:id="rId17"/>
    <p:sldId id="464" r:id="rId18"/>
    <p:sldId id="465" r:id="rId19"/>
    <p:sldId id="466" r:id="rId20"/>
    <p:sldId id="467" r:id="rId21"/>
    <p:sldId id="427" r:id="rId22"/>
    <p:sldId id="471" r:id="rId23"/>
    <p:sldId id="472"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73" r:id="rId39"/>
    <p:sldId id="256" r:id="rId40"/>
    <p:sldId id="474" r:id="rId41"/>
    <p:sldId id="475" r:id="rId42"/>
    <p:sldId id="451" r:id="rId43"/>
    <p:sldId id="452" r:id="rId44"/>
    <p:sldId id="375" r:id="rId45"/>
    <p:sldId id="376" r:id="rId46"/>
    <p:sldId id="377" r:id="rId47"/>
    <p:sldId id="379" r:id="rId48"/>
    <p:sldId id="380" r:id="rId49"/>
    <p:sldId id="381" r:id="rId50"/>
    <p:sldId id="382" r:id="rId51"/>
    <p:sldId id="384" r:id="rId52"/>
    <p:sldId id="385" r:id="rId53"/>
    <p:sldId id="386" r:id="rId54"/>
    <p:sldId id="387" r:id="rId55"/>
    <p:sldId id="407" r:id="rId56"/>
    <p:sldId id="408" r:id="rId57"/>
    <p:sldId id="388" r:id="rId58"/>
    <p:sldId id="389" r:id="rId59"/>
    <p:sldId id="390" r:id="rId60"/>
    <p:sldId id="391" r:id="rId61"/>
    <p:sldId id="392" r:id="rId62"/>
    <p:sldId id="395" r:id="rId63"/>
    <p:sldId id="396" r:id="rId64"/>
    <p:sldId id="397" r:id="rId65"/>
    <p:sldId id="398" r:id="rId66"/>
    <p:sldId id="394" r:id="rId67"/>
    <p:sldId id="399" r:id="rId68"/>
    <p:sldId id="400" r:id="rId69"/>
    <p:sldId id="401" r:id="rId70"/>
    <p:sldId id="402" r:id="rId71"/>
    <p:sldId id="403" r:id="rId72"/>
    <p:sldId id="404" r:id="rId73"/>
    <p:sldId id="405" r:id="rId74"/>
    <p:sldId id="796" r:id="rId75"/>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 id="924" r:id="rId203"/>
    <p:sldId id="926" r:id="rId204"/>
    <p:sldId id="923" r:id="rId205"/>
    <p:sldId id="927" r:id="rId206"/>
    <p:sldId id="928" r:id="rId207"/>
    <p:sldId id="929" r:id="rId208"/>
    <p:sldId id="930" r:id="rId209"/>
    <p:sldId id="932" r:id="rId210"/>
    <p:sldId id="933" r:id="rId211"/>
    <p:sldId id="934" r:id="rId212"/>
    <p:sldId id="935" r:id="rId213"/>
    <p:sldId id="936" r:id="rId214"/>
    <p:sldId id="937" r:id="rId215"/>
    <p:sldId id="938" r:id="rId216"/>
    <p:sldId id="939" r:id="rId217"/>
    <p:sldId id="940" r:id="rId218"/>
    <p:sldId id="941" r:id="rId219"/>
    <p:sldId id="942" r:id="rId220"/>
    <p:sldId id="943" r:id="rId221"/>
    <p:sldId id="944" r:id="rId2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6" Type="http://schemas.openxmlformats.org/officeDocument/2006/relationships/tableStyles" Target="tableStyles.xml"/><Relationship Id="rId225" Type="http://schemas.openxmlformats.org/officeDocument/2006/relationships/viewProps" Target="viewProps.xml"/><Relationship Id="rId224" Type="http://schemas.openxmlformats.org/officeDocument/2006/relationships/presProps" Target="presProps.xml"/><Relationship Id="rId223" Type="http://schemas.openxmlformats.org/officeDocument/2006/relationships/handoutMaster" Target="handoutMasters/handoutMaster1.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Disable Kernel WD</a:t>
            </a:r>
            <a:endParaRPr lang="x-none" altLang="en-US"/>
          </a:p>
          <a:p>
            <a:r>
              <a:rPr lang="x-none" altLang="en-US"/>
              <a:t>Add in cmdline:</a:t>
            </a:r>
            <a:endParaRPr lang="x-none" altLang="en-US"/>
          </a:p>
          <a:p>
            <a:r>
              <a:rPr lang="x-none" altLang="en-US"/>
              <a:t>For Clovertrail:</a:t>
            </a:r>
            <a:endParaRPr lang="x-none" altLang="en-US"/>
          </a:p>
          <a:p>
            <a:r>
              <a:rPr lang="x-none" altLang="en-US"/>
              <a:t>  intel_scu_watchdog.disable_kernel_watchdog=1</a:t>
            </a:r>
            <a:endParaRPr lang="x-none" altLang="en-US"/>
          </a:p>
          <a:p>
            <a:r>
              <a:rPr lang="x-none" altLang="en-US"/>
              <a:t>For Merrifield:</a:t>
            </a:r>
            <a:endParaRPr lang="x-none" altLang="en-US"/>
          </a:p>
          <a:p>
            <a:r>
              <a:rPr lang="x-none" altLang="en-US"/>
              <a:t>  intel_scu_watchdog_evo.disable_kernel_watchdog=1</a:t>
            </a:r>
            <a:endParaRPr lang="x-none" altLang="en-US"/>
          </a:p>
          <a:p>
            <a:r>
              <a:rPr lang="x-none" altLang="en-US"/>
              <a:t>For Baytrail:</a:t>
            </a:r>
            <a:endParaRPr lang="x-none" altLang="en-US"/>
          </a:p>
          <a:p>
            <a:r>
              <a:rPr lang="x-none" altLang="en-US"/>
              <a:t>  enable_tco=0</a:t>
            </a:r>
            <a:endParaRPr lang="x-none" altLang="en-US"/>
          </a:p>
          <a:p>
            <a:r>
              <a:rPr lang="x-none" altLang="en-US"/>
              <a:t>For CHT:</a:t>
            </a:r>
            <a:endParaRPr lang="x-none" altLang="en-US"/>
          </a:p>
          <a:p>
            <a:r>
              <a:rPr lang="x-none" altLang="en-US"/>
              <a:t>  iTCO_wdt.force_no_reboot=1</a:t>
            </a:r>
            <a:endParaRPr lang="x-none" altLang="en-US"/>
          </a:p>
          <a:p>
            <a:r>
              <a:rPr lang="x-none" altLang="en-US"/>
              <a:t>For BXT:</a:t>
            </a:r>
            <a:endParaRPr lang="x-none" altLang="en-US"/>
          </a:p>
          <a:p>
            <a:r>
              <a:rPr lang="x-none" altLang="en-US"/>
              <a:t>  iTCO_wdt.force_no_reboot=1</a:t>
            </a:r>
            <a:endParaRPr lang="x-none" altLang="en-US"/>
          </a:p>
          <a:p>
            <a:endParaRPr lang="x-none" altLang="en-US"/>
          </a:p>
          <a:p>
            <a:r>
              <a:rPr lang="x-none" altLang="en-US"/>
              <a:t>Disable Soft and hard lockups</a:t>
            </a:r>
            <a:endParaRPr lang="x-none" altLang="en-US"/>
          </a:p>
          <a:p>
            <a:r>
              <a:rPr lang="x-none" altLang="en-US"/>
              <a:t>Add in cmdline:</a:t>
            </a:r>
            <a:endParaRPr lang="x-none" altLang="en-US"/>
          </a:p>
          <a:p>
            <a:r>
              <a:rPr lang="x-none" altLang="en-US"/>
              <a:t> nosoftlockup nowatchdog</a:t>
            </a:r>
            <a:endParaRPr lang="x-none" altLang="en-US"/>
          </a:p>
          <a:p>
            <a:endParaRPr lang="x-none" altLang="en-US"/>
          </a:p>
          <a:p>
            <a:r>
              <a:rPr lang="x-none" altLang="en-US"/>
              <a:t>Disable CStates</a:t>
            </a:r>
            <a:endParaRPr lang="x-none" altLang="en-US"/>
          </a:p>
          <a:p>
            <a:r>
              <a:rPr lang="x-none" altLang="en-US"/>
              <a:t>To be able to halt, add in cmdline:</a:t>
            </a:r>
            <a:endParaRPr lang="x-none" altLang="en-US"/>
          </a:p>
          <a:p>
            <a:r>
              <a:rPr lang="x-none" altLang="en-US"/>
              <a:t>  idle=poll no-hlt</a:t>
            </a:r>
            <a:endParaRPr lang="x-none" altLang="en-US"/>
          </a:p>
          <a:p>
            <a:endParaRPr lang="x-none" altLang="en-US"/>
          </a:p>
          <a:p>
            <a:r>
              <a:rPr lang="x-none" altLang="en-US"/>
              <a:t>Disable RCU CPU Stall detection</a:t>
            </a:r>
            <a:endParaRPr lang="x-none" altLang="en-US"/>
          </a:p>
          <a:p>
            <a:r>
              <a:rPr lang="x-none" altLang="en-US"/>
              <a:t>To be able to go step by step, add in cmdline:</a:t>
            </a:r>
            <a:endParaRPr lang="x-none" altLang="en-US"/>
          </a:p>
          <a:p>
            <a:r>
              <a:rPr lang="x-none" altLang="en-US"/>
              <a:t>  rcupdate.rcu_cpu_stall_suppress=1</a:t>
            </a:r>
            <a:endParaRPr lang="x-none" altLang="en-US"/>
          </a:p>
          <a:p>
            <a:endParaRPr lang="x-none" altLang="en-US"/>
          </a:p>
          <a:p>
            <a:r>
              <a:rPr lang="x-none" altLang="en-US"/>
              <a:t>Tombstone</a:t>
            </a:r>
            <a:endParaRPr lang="x-none" altLang="en-US"/>
          </a:p>
          <a:p>
            <a:r>
              <a:rPr lang="x-none" altLang="en-US"/>
              <a:t>Core dump enabling</a:t>
            </a:r>
            <a:endParaRPr lang="x-none" altLang="en-US"/>
          </a:p>
          <a:p>
            <a:r>
              <a:rPr lang="x-none" altLang="en-US"/>
              <a:t>c:\&gt; adb root</a:t>
            </a:r>
            <a:endParaRPr lang="x-none" altLang="en-US"/>
          </a:p>
          <a:p>
            <a:r>
              <a:rPr lang="x-none" altLang="en-US"/>
              <a:t>c:\&gt; adb shell</a:t>
            </a:r>
            <a:endParaRPr lang="x-none" altLang="en-US"/>
          </a:p>
          <a:p>
            <a:r>
              <a:rPr lang="x-none" altLang="en-US"/>
              <a:t># setprop persist.core.enabled 1</a:t>
            </a:r>
            <a:endParaRPr lang="x-none" altLang="en-US"/>
          </a:p>
          <a:p>
            <a:r>
              <a:rPr lang="x-none" altLang="en-US"/>
              <a:t># reboot</a:t>
            </a:r>
            <a:endParaRPr lang="x-none" altLang="en-US"/>
          </a:p>
          <a:p>
            <a:endParaRPr lang="x-none" altLang="en-US"/>
          </a:p>
          <a:p>
            <a:r>
              <a:rPr lang="x-none" altLang="en-US"/>
              <a:t>Stack decoding:</a:t>
            </a:r>
            <a:endParaRPr lang="x-none" altLang="en-US"/>
          </a:p>
          <a:p>
            <a:r>
              <a:rPr lang="x-none" altLang="en-US"/>
              <a:t>Get NDK from Android site, extract ndk-stack tool.</a:t>
            </a:r>
            <a:endParaRPr lang="x-none" altLang="en-US"/>
          </a:p>
          <a:p>
            <a:r>
              <a:rPr lang="x-none" altLang="en-US"/>
              <a:t>c:\&gt; ndk-stack -sym symbols/system/lib -dump tombstone_01 &gt; tombstone.txt</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GDB commands</a:t>
            </a:r>
            <a:endParaRPr lang="x-none" altLang="en-US"/>
          </a:p>
          <a:p>
            <a:endParaRPr lang="x-none" altLang="en-US"/>
          </a:p>
          <a:p>
            <a:r>
              <a:rPr lang="x-none" altLang="en-US"/>
              <a:t>(gdb) bt                     // Backtrace</a:t>
            </a:r>
            <a:endParaRPr lang="x-none" altLang="en-US"/>
          </a:p>
          <a:p>
            <a:r>
              <a:rPr lang="x-none" altLang="en-US"/>
              <a:t>(gdb) info registers</a:t>
            </a:r>
            <a:endParaRPr lang="x-none" altLang="en-US"/>
          </a:p>
          <a:p>
            <a:r>
              <a:rPr lang="x-none" altLang="en-US"/>
              <a:t>(gdb) generate-core-file     // to do post-mortem analysis</a:t>
            </a:r>
            <a:endParaRPr lang="x-none" altLang="en-US"/>
          </a:p>
          <a:p>
            <a:r>
              <a:rPr lang="x-none" altLang="en-US"/>
              <a:t>(gdb) info symbol 0xf76f631d // to find nearest symbol related addr</a:t>
            </a:r>
            <a:endParaRPr lang="x-none" altLang="en-US"/>
          </a:p>
          <a:p>
            <a:r>
              <a:rPr lang="x-none" altLang="en-US"/>
              <a:t>(gdb) info threads           // List of threads</a:t>
            </a:r>
            <a:endParaRPr lang="x-none" altLang="en-US"/>
          </a:p>
          <a:p>
            <a:r>
              <a:rPr lang="x-none" altLang="en-US"/>
              <a:t>(gdb) thread 2               // Switch to thread n</a:t>
            </a:r>
            <a:endParaRPr lang="x-none" altLang="en-US"/>
          </a:p>
          <a:p>
            <a:r>
              <a:rPr lang="x-none" altLang="en-US"/>
              <a:t>(gdb) x/10xw 0xfff1213c      // dump 10 long words of memory in hex format at addr</a:t>
            </a:r>
            <a:endParaRPr lang="x-none" altLang="en-US"/>
          </a:p>
          <a:p>
            <a:r>
              <a:rPr lang="x-none" altLang="en-US"/>
              <a:t>(gdb) list                   // Print source code</a:t>
            </a:r>
            <a:endParaRPr lang="x-none" altLang="en-US"/>
          </a:p>
          <a:p>
            <a:r>
              <a:rPr lang="x-none" altLang="en-US"/>
              <a:t>(gdb) disassemble            // Print assembler code</a:t>
            </a:r>
            <a:endParaRPr lang="x-none" altLang="en-US"/>
          </a:p>
          <a:p>
            <a:endParaRPr lang="x-none" altLang="en-US"/>
          </a:p>
          <a:p>
            <a:r>
              <a:rPr lang="x-none" altLang="en-US"/>
              <a:t>Other useful gdb commands:   http://www.yolinux.com/TUTORIALS/GDB-Commands.html</a:t>
            </a:r>
            <a:endParaRPr lang="x-none" altLang="en-US"/>
          </a:p>
          <a:p>
            <a:endParaRPr lang="x-none" altLang="en-US"/>
          </a:p>
          <a:p>
            <a:r>
              <a:rPr lang="x-none" altLang="en-US"/>
              <a:t>For undecoded addresses, look at:</a:t>
            </a:r>
            <a:endParaRPr lang="x-none" altLang="en-US"/>
          </a:p>
          <a:p>
            <a:endParaRPr lang="x-none" altLang="en-US"/>
          </a:p>
          <a:p>
            <a:r>
              <a:rPr lang="x-none" altLang="en-US"/>
              <a:t># cat /proc/&lt;PID&gt;/maps | grep "r-x"</a:t>
            </a:r>
            <a:endParaRPr lang="x-none" altLang="en-US"/>
          </a:p>
          <a:p>
            <a:endParaRPr lang="x-none" altLang="en-US"/>
          </a:p>
          <a:p>
            <a:r>
              <a:rPr lang="x-none" altLang="en-US"/>
              <a:t>Kernel static analysis</a:t>
            </a:r>
            <a:endParaRPr lang="x-none" altLang="en-US"/>
          </a:p>
          <a:p>
            <a:endParaRPr lang="x-none" altLang="en-US"/>
          </a:p>
          <a:p>
            <a:r>
              <a:rPr lang="x-none" altLang="en-US"/>
              <a:t>Start gdb on vmlinux:</a:t>
            </a:r>
            <a:endParaRPr lang="x-none" altLang="en-US"/>
          </a:p>
          <a:p>
            <a:endParaRPr lang="x-none" altLang="en-US"/>
          </a:p>
          <a:p>
            <a:r>
              <a:rPr lang="x-none" altLang="en-US"/>
              <a:t># gdb vmlinux</a:t>
            </a:r>
            <a:endParaRPr lang="x-none" altLang="en-US"/>
          </a:p>
          <a:p>
            <a:endParaRPr lang="x-none" altLang="en-US"/>
          </a:p>
          <a:p>
            <a:r>
              <a:rPr lang="x-none" altLang="en-US"/>
              <a:t>Useful commands for static code analysis:</a:t>
            </a:r>
            <a:endParaRPr lang="x-none" altLang="en-US"/>
          </a:p>
          <a:p>
            <a:endParaRPr lang="x-none" altLang="en-US"/>
          </a:p>
          <a:p>
            <a:r>
              <a:rPr lang="x-none" altLang="en-US"/>
              <a:t>(gdb) disassemble 0xffffffff82352c80,+100   // Decode assembler at Addr</a:t>
            </a:r>
            <a:endParaRPr lang="x-none" altLang="en-US"/>
          </a:p>
          <a:p>
            <a:r>
              <a:rPr lang="x-none" altLang="en-US"/>
              <a:t>(gdb) ptype struct kobject                  // Display Object structure</a:t>
            </a:r>
            <a:endParaRPr lang="x-none" altLang="en-US"/>
          </a:p>
          <a:p>
            <a:r>
              <a:rPr lang="x-none" altLang="en-US"/>
              <a:t>(gdb) p &amp;((struct kobject*)0)-&gt;ktype        // Calculate offset of a field</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https://wiki.ith.intel.com/display/RSDVMETeam/Android+Perf+Results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Crash 信号列表：</a:t>
            </a:r>
            <a:endParaRPr lang="en-US"/>
          </a:p>
          <a:p>
            <a:r>
              <a:rPr lang="en-US"/>
              <a:t>Signal 	Description</a:t>
            </a:r>
            <a:endParaRPr lang="en-US"/>
          </a:p>
          <a:p>
            <a:r>
              <a:rPr lang="en-US"/>
              <a:t>SIGSEGV 	Invalid memory reference.</a:t>
            </a:r>
            <a:endParaRPr lang="en-US"/>
          </a:p>
          <a:p>
            <a:r>
              <a:rPr lang="en-US"/>
              <a:t>SIGBUS 	Access to an undefined portion of a memory object.</a:t>
            </a:r>
            <a:endParaRPr lang="en-US"/>
          </a:p>
          <a:p>
            <a:r>
              <a:rPr lang="en-US"/>
              <a:t>SIGFPE 	Arithmetic operation error, like divide by zero.</a:t>
            </a:r>
            <a:endParaRPr lang="en-US"/>
          </a:p>
          <a:p>
            <a:r>
              <a:rPr lang="en-US"/>
              <a:t>SIGILL 	Illegal instruction, like execute garbage or a privileged instruction</a:t>
            </a:r>
            <a:endParaRPr lang="en-US"/>
          </a:p>
          <a:p>
            <a:r>
              <a:rPr lang="en-US"/>
              <a:t>SIGSYS 	Bad system call.</a:t>
            </a:r>
            <a:endParaRPr lang="en-US"/>
          </a:p>
          <a:p>
            <a:r>
              <a:rPr lang="en-US"/>
              <a:t>SIGXCPU 	CPU time limit exceeded.</a:t>
            </a:r>
            <a:endParaRPr lang="en-US"/>
          </a:p>
          <a:p>
            <a:r>
              <a:rPr lang="en-US"/>
              <a:t>SIGXFSZ 	File size limit exceeded.</a:t>
            </a:r>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https://woshijpf.github.io/android/2016/06/14/Android-NDK-Tombstone-Crash-%E5%88%86%E6%9E%90.html</a:t>
            </a:r>
            <a:endParaRPr lang="x-none" altLang="en-US"/>
          </a:p>
          <a:p>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endParaRPr lang="x-none" altLang="en-US"/>
          </a:p>
          <a:p>
            <a:r>
              <a:rPr lang="x-none" altLang="en-US"/>
              <a:t>https://woshijpf.github.io/android/2016/06/14/Android-NDK-Tombstone-Crash-%E5%88%86%E6%9E%90.html</a:t>
            </a:r>
            <a:endParaRPr lang="x-none" altLang="en-US"/>
          </a:p>
          <a:p>
            <a:r>
              <a:rPr lang="x-none" altLang="en-US"/>
              <a:t>GDB script: https://github.com/projectceladon/celadon-documentation/blob/master/blob/celadon_gdb.sh</a:t>
            </a:r>
            <a:endParaRPr lang="x-none" altLang="en-US"/>
          </a:p>
          <a:p>
            <a:r>
              <a:rPr lang="en-US"/>
              <a:t>Android Native 内存泄漏系统化解决方案</a:t>
            </a:r>
            <a:r>
              <a:rPr lang="x-none" altLang="en-US"/>
              <a:t>: </a:t>
            </a:r>
            <a:r>
              <a:rPr lang="en-US"/>
              <a:t>https://www.w3xue.com/exp/article/20197/46234.html</a:t>
            </a:r>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Android Perf Results</a:t>
            </a:r>
            <a:endParaRPr lang="en-US"/>
          </a:p>
          <a:p>
            <a:endParaRPr lang="en-US"/>
          </a:p>
          <a:p>
            <a:r>
              <a:rPr lang="en-US"/>
              <a:t>    PassMark </a:t>
            </a:r>
            <a:endParaRPr lang="en-US"/>
          </a:p>
          <a:p>
            <a:r>
              <a:rPr lang="en-US"/>
              <a:t>        Hardware</a:t>
            </a:r>
            <a:endParaRPr lang="en-US"/>
          </a:p>
          <a:p>
            <a:r>
              <a:rPr lang="en-US"/>
              <a:t>        Software</a:t>
            </a:r>
            <a:endParaRPr lang="en-US"/>
          </a:p>
          <a:p>
            <a:r>
              <a:rPr lang="en-US"/>
              <a:t>    GFX Bench Mark</a:t>
            </a:r>
            <a:endParaRPr lang="en-US"/>
          </a:p>
          <a:p>
            <a:r>
              <a:rPr lang="en-US"/>
              <a:t>        High Level Tests</a:t>
            </a:r>
            <a:endParaRPr lang="en-US"/>
          </a:p>
          <a:p>
            <a:r>
              <a:rPr lang="en-US"/>
              <a:t>        Low Level Tests</a:t>
            </a:r>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https://wiki.ith.intel.com/display/NPI/Android+Mesa+Stack+Enabling+in+1A+Master</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platform numbers</a:t>
            </a:r>
            <a:br>
              <a:rPr lang="en-US" sz="1400" dirty="0">
                <a:solidFill>
                  <a:srgbClr val="000000"/>
                </a:solidFill>
                <a:latin typeface="Arial" charset="0"/>
              </a:rPr>
            </a:br>
            <a:r>
              <a:rPr lang="en-US" sz="1400" dirty="0">
                <a:solidFill>
                  <a:srgbClr val="000000"/>
                </a:solidFill>
                <a:latin typeface="Arial" charset="0"/>
              </a:rPr>
              <a:t>  err = </a:t>
            </a:r>
            <a:r>
              <a:rPr lang="en-US" sz="1400" dirty="0" err="1">
                <a:solidFill>
                  <a:srgbClr val="000000"/>
                </a:solidFill>
                <a:latin typeface="Arial" charset="0"/>
              </a:rPr>
              <a:t>clGetPlatformIDs</a:t>
            </a:r>
            <a:r>
              <a:rPr lang="en-US" sz="1400" dirty="0">
                <a:solidFill>
                  <a:srgbClr val="000000"/>
                </a:solidFill>
                <a:latin typeface="Arial" charset="0"/>
              </a:rPr>
              <a:t>(0, 0, &amp;</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a:solidFill>
                  <a:srgbClr val="000000"/>
                </a:solidFill>
                <a:latin typeface="Arial" charset="0"/>
              </a:rPr>
              <a:t> </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platforms</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vector&lt;</a:t>
            </a:r>
            <a:r>
              <a:rPr lang="en-US" sz="1400" dirty="0" err="1">
                <a:solidFill>
                  <a:srgbClr val="000000"/>
                </a:solidFill>
                <a:latin typeface="Arial" charset="0"/>
              </a:rPr>
              <a:t>cl_platform_id</a:t>
            </a:r>
            <a:r>
              <a:rPr lang="en-US" sz="1400" dirty="0">
                <a:solidFill>
                  <a:srgbClr val="000000"/>
                </a:solidFill>
                <a:latin typeface="Arial" charset="0"/>
              </a:rPr>
              <a:t>&gt; platforms(</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err = </a:t>
            </a:r>
            <a:r>
              <a:rPr lang="en-US" sz="1400" dirty="0" err="1">
                <a:solidFill>
                  <a:srgbClr val="000000"/>
                </a:solidFill>
                <a:latin typeface="Arial" charset="0"/>
              </a:rPr>
              <a:t>clGetPlatformIDs</a:t>
            </a:r>
            <a:r>
              <a:rPr lang="en-US" sz="1400" dirty="0">
                <a:solidFill>
                  <a:srgbClr val="000000"/>
                </a:solidFill>
                <a:latin typeface="Arial" charset="0"/>
              </a:rPr>
              <a:t>(</a:t>
            </a:r>
            <a:r>
              <a:rPr lang="en-US" sz="1400" dirty="0" err="1">
                <a:solidFill>
                  <a:srgbClr val="000000"/>
                </a:solidFill>
                <a:latin typeface="Arial" charset="0"/>
              </a:rPr>
              <a:t>num</a:t>
            </a:r>
            <a:r>
              <a:rPr lang="en-US" sz="1400" dirty="0">
                <a:solidFill>
                  <a:srgbClr val="000000"/>
                </a:solidFill>
                <a:latin typeface="Arial" charset="0"/>
              </a:rPr>
              <a:t>, &amp;platforms[0], &amp;</a:t>
            </a:r>
            <a:r>
              <a:rPr lang="en-US" sz="1400" dirty="0" err="1">
                <a:solidFill>
                  <a:srgbClr val="000000"/>
                </a:solidFill>
                <a:latin typeface="Arial" charset="0"/>
              </a:rPr>
              <a:t>num</a:t>
            </a:r>
            <a:r>
              <a:rPr lang="en-US" sz="1400" dirty="0">
                <a:solidFill>
                  <a:srgbClr val="000000"/>
                </a:solidFill>
                <a:latin typeface="Arial" charset="0"/>
              </a:rPr>
              <a:t>);</a:t>
            </a:r>
            <a:endParaRPr lang="en-US" sz="1400" b="0" i="0" dirty="0">
              <a:solidFill>
                <a:srgbClr val="000000"/>
              </a:solidFill>
              <a:effectLst/>
              <a:latin typeface="Arial"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charset="0"/>
              </a:rPr>
              <a:t>在程序开始查询机器所有支持的</a:t>
            </a:r>
            <a:r>
              <a:rPr lang="en-US" altLang="zh-CN" sz="1400" dirty="0">
                <a:solidFill>
                  <a:srgbClr val="000000"/>
                </a:solidFill>
                <a:latin typeface="Arial" charset="0"/>
              </a:rPr>
              <a:t>platform</a:t>
            </a:r>
            <a:r>
              <a:rPr lang="zh-CN" altLang="en-US" sz="1400" dirty="0">
                <a:solidFill>
                  <a:srgbClr val="000000"/>
                </a:solidFill>
                <a:latin typeface="Arial" charset="0"/>
              </a:rPr>
              <a:t>，再根据情况选择一个合适的</a:t>
            </a:r>
            <a:r>
              <a:rPr lang="en-US" altLang="zh-CN" sz="1400" dirty="0" err="1">
                <a:solidFill>
                  <a:srgbClr val="000000"/>
                </a:solidFill>
                <a:latin typeface="Arial" charset="0"/>
              </a:rPr>
              <a:t>paltform</a:t>
            </a:r>
            <a:r>
              <a:rPr lang="zh-CN" altLang="en-US" sz="1400" dirty="0" smtClean="0">
                <a:solidFill>
                  <a:srgbClr val="000000"/>
                </a:solidFill>
                <a:latin typeface="Arial"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charset="0"/>
              </a:rPr>
              <a:t>2. </a:t>
            </a:r>
            <a:r>
              <a:rPr lang="zh-CN" altLang="en-US" sz="1400" dirty="0" smtClean="0">
                <a:solidFill>
                  <a:srgbClr val="000000"/>
                </a:solidFill>
                <a:latin typeface="Arial" charset="0"/>
              </a:rPr>
              <a:t>查</a:t>
            </a:r>
            <a:r>
              <a:rPr lang="zh-CN" altLang="en-US" sz="1400" dirty="0">
                <a:solidFill>
                  <a:srgbClr val="000000"/>
                </a:solidFill>
                <a:latin typeface="Arial" charset="0"/>
              </a:rPr>
              <a:t>询</a:t>
            </a:r>
            <a:r>
              <a:rPr lang="en-US" sz="1400" dirty="0">
                <a:solidFill>
                  <a:srgbClr val="000000"/>
                </a:solidFill>
                <a:latin typeface="Arial" charset="0"/>
              </a:rPr>
              <a:t>device</a:t>
            </a:r>
            <a:r>
              <a:rPr lang="zh-CN" altLang="en-US" sz="1400" dirty="0">
                <a:solidFill>
                  <a:srgbClr val="000000"/>
                </a:solidFill>
                <a:latin typeface="Arial" charset="0"/>
              </a:rPr>
              <a:t>信息（在程序中这一步是可以不做的，但是可以用来判断</a:t>
            </a:r>
            <a:r>
              <a:rPr lang="en-US" sz="1400" dirty="0">
                <a:solidFill>
                  <a:srgbClr val="000000"/>
                </a:solidFill>
                <a:latin typeface="Arial" charset="0"/>
              </a:rPr>
              <a:t>platform</a:t>
            </a:r>
            <a:r>
              <a:rPr lang="zh-CN" altLang="en-US" sz="1400" dirty="0">
                <a:solidFill>
                  <a:srgbClr val="000000"/>
                </a:solidFill>
                <a:latin typeface="Arial" charset="0"/>
              </a:rPr>
              <a:t>的计算能力）</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get device </a:t>
            </a:r>
            <a:r>
              <a:rPr lang="en-US" sz="1400" dirty="0" err="1">
                <a:solidFill>
                  <a:srgbClr val="000000"/>
                </a:solidFill>
                <a:latin typeface="Arial" charset="0"/>
              </a:rPr>
              <a:t>num</a:t>
            </a:r>
            <a:endParaRPr lang="en-US" sz="1400" dirty="0">
              <a:solidFill>
                <a:srgbClr val="000000"/>
              </a:solidFill>
              <a:latin typeface="Arial" charset="0"/>
            </a:endParaRPr>
          </a:p>
          <a:p>
            <a:r>
              <a:rPr lang="en-US" sz="1400" dirty="0" smtClean="0">
                <a:solidFill>
                  <a:srgbClr val="000000"/>
                </a:solidFill>
                <a:latin typeface="Arial" charset="0"/>
              </a:rPr>
              <a:t>  err=</a:t>
            </a:r>
            <a:r>
              <a:rPr lang="en-US" sz="1400" dirty="0" err="1" smtClean="0">
                <a:solidFill>
                  <a:srgbClr val="000000"/>
                </a:solidFill>
                <a:latin typeface="Arial" charset="0"/>
              </a:rPr>
              <a:t>clGetDeviceIDs</a:t>
            </a:r>
            <a:r>
              <a:rPr lang="en-US" sz="1400" dirty="0" smtClean="0">
                <a:solidFill>
                  <a:srgbClr val="000000"/>
                </a:solidFill>
                <a:latin typeface="Arial" charset="0"/>
              </a:rPr>
              <a:t>(platforms[0</a:t>
            </a:r>
            <a:r>
              <a:rPr lang="en-US" sz="1400" dirty="0">
                <a:solidFill>
                  <a:srgbClr val="000000"/>
                </a:solidFill>
                <a:latin typeface="Arial" charset="0"/>
              </a:rPr>
              <a:t>],CL_DEVICE_TYPE_ALL,0,0,&amp;num);</a:t>
            </a:r>
            <a:br>
              <a:rPr lang="en-US" sz="1400" dirty="0">
                <a:solidFill>
                  <a:srgbClr val="000000"/>
                </a:solidFill>
                <a:latin typeface="Arial" charset="0"/>
              </a:rPr>
            </a:br>
            <a:r>
              <a:rPr lang="en-US" sz="1400" dirty="0">
                <a:solidFill>
                  <a:srgbClr val="000000"/>
                </a:solidFill>
                <a:latin typeface="Arial" charset="0"/>
              </a:rPr>
              <a:t>  vector&lt;</a:t>
            </a:r>
            <a:r>
              <a:rPr lang="en-US" sz="1400" dirty="0" err="1">
                <a:solidFill>
                  <a:srgbClr val="000000"/>
                </a:solidFill>
                <a:latin typeface="Arial" charset="0"/>
              </a:rPr>
              <a:t>cl_device_id</a:t>
            </a:r>
            <a:r>
              <a:rPr lang="en-US" sz="1400" dirty="0">
                <a:solidFill>
                  <a:srgbClr val="000000"/>
                </a:solidFill>
                <a:latin typeface="Arial" charset="0"/>
              </a:rPr>
              <a:t>&gt; did(</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device</a:t>
            </a:r>
            <a:br>
              <a:rPr lang="en-US" sz="1400" dirty="0">
                <a:solidFill>
                  <a:srgbClr val="000000"/>
                </a:solidFill>
                <a:latin typeface="Arial" charset="0"/>
              </a:rPr>
            </a:br>
            <a:r>
              <a:rPr lang="en-US" sz="1400" dirty="0">
                <a:solidFill>
                  <a:srgbClr val="000000"/>
                </a:solidFill>
                <a:latin typeface="Arial" charset="0"/>
              </a:rPr>
              <a:t>  err=</a:t>
            </a:r>
            <a:r>
              <a:rPr lang="en-US" sz="1400" dirty="0" err="1">
                <a:solidFill>
                  <a:srgbClr val="000000"/>
                </a:solidFill>
                <a:latin typeface="Arial" charset="0"/>
              </a:rPr>
              <a:t>clGetDeviceIDs</a:t>
            </a:r>
            <a:r>
              <a:rPr lang="en-US" sz="1400" dirty="0">
                <a:solidFill>
                  <a:srgbClr val="000000"/>
                </a:solidFill>
                <a:latin typeface="Arial" charset="0"/>
              </a:rPr>
              <a:t>(platforms[0],CL_DEVICE_TYPE_ALL,</a:t>
            </a:r>
            <a:r>
              <a:rPr lang="en-US" sz="1400" dirty="0" err="1">
                <a:solidFill>
                  <a:srgbClr val="000000"/>
                </a:solidFill>
                <a:latin typeface="Arial" charset="0"/>
              </a:rPr>
              <a:t>num</a:t>
            </a:r>
            <a:r>
              <a:rPr lang="en-US" sz="1400" dirty="0">
                <a:solidFill>
                  <a:srgbClr val="000000"/>
                </a:solidFill>
                <a:latin typeface="Arial" charset="0"/>
              </a:rPr>
              <a:t>,&amp;did[0],&amp;</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device info</a:t>
            </a:r>
            <a:endParaRPr lang="en-US" sz="1400" dirty="0">
              <a:solidFill>
                <a:srgbClr val="000000"/>
              </a:solidFill>
              <a:latin typeface="Arial" charset="0"/>
            </a:endParaRPr>
          </a:p>
          <a:p>
            <a:r>
              <a:rPr lang="en-US" sz="1400" dirty="0">
                <a:solidFill>
                  <a:srgbClr val="000000"/>
                </a:solidFill>
                <a:latin typeface="Arial" charset="0"/>
              </a:rPr>
              <a:t> </a:t>
            </a:r>
            <a:r>
              <a:rPr lang="en-US" sz="1400" dirty="0" smtClean="0">
                <a:solidFill>
                  <a:srgbClr val="000000"/>
                </a:solidFill>
                <a:latin typeface="Arial" charset="0"/>
              </a:rPr>
              <a:t> </a:t>
            </a:r>
            <a:r>
              <a:rPr lang="en-US" sz="1400" dirty="0" err="1" smtClean="0">
                <a:solidFill>
                  <a:srgbClr val="000000"/>
                </a:solidFill>
                <a:latin typeface="Arial" charset="0"/>
              </a:rPr>
              <a:t>clGetDeviceInfo</a:t>
            </a:r>
            <a:r>
              <a:rPr lang="en-US" sz="1400" dirty="0">
                <a:solidFill>
                  <a:srgbClr val="000000"/>
                </a:solidFill>
                <a:latin typeface="Arial" charset="0"/>
              </a:rPr>
              <a:t>（...）</a:t>
            </a:r>
            <a:endParaRPr lang="en-US" sz="1400" dirty="0">
              <a:solidFill>
                <a:srgbClr val="000000"/>
              </a:solidFill>
              <a:latin typeface="Arial" charset="0"/>
            </a:endParaRPr>
          </a:p>
          <a:p>
            <a:r>
              <a:rPr lang="zh-CN" altLang="en-US" sz="1400" dirty="0" smtClean="0">
                <a:solidFill>
                  <a:srgbClr val="000000"/>
                </a:solidFill>
                <a:latin typeface="Arial" charset="0"/>
              </a:rPr>
              <a:t>以</a:t>
            </a:r>
            <a:r>
              <a:rPr lang="zh-CN" altLang="en-US" sz="1400" dirty="0">
                <a:solidFill>
                  <a:srgbClr val="000000"/>
                </a:solidFill>
                <a:latin typeface="Arial" charset="0"/>
              </a:rPr>
              <a:t>上代码可以获取某个</a:t>
            </a:r>
            <a:r>
              <a:rPr lang="en-US" sz="1400" dirty="0">
                <a:solidFill>
                  <a:srgbClr val="000000"/>
                </a:solidFill>
                <a:latin typeface="Arial" charset="0"/>
              </a:rPr>
              <a:t>platform</a:t>
            </a:r>
            <a:r>
              <a:rPr lang="zh-CN" altLang="en-US" sz="1400" dirty="0">
                <a:solidFill>
                  <a:srgbClr val="000000"/>
                </a:solidFill>
                <a:latin typeface="Arial" charset="0"/>
              </a:rPr>
              <a:t>下的所有支持的</a:t>
            </a:r>
            <a:r>
              <a:rPr lang="en-US" sz="1400" dirty="0">
                <a:solidFill>
                  <a:srgbClr val="000000"/>
                </a:solidFill>
                <a:latin typeface="Arial" charset="0"/>
              </a:rPr>
              <a:t>device（</a:t>
            </a:r>
            <a:r>
              <a:rPr lang="zh-CN" altLang="en-US" sz="1400" dirty="0">
                <a:solidFill>
                  <a:srgbClr val="000000"/>
                </a:solidFill>
                <a:latin typeface="Arial" charset="0"/>
              </a:rPr>
              <a:t>这里和下面都特指</a:t>
            </a:r>
            <a:r>
              <a:rPr lang="en-US" sz="1400" dirty="0">
                <a:solidFill>
                  <a:srgbClr val="000000"/>
                </a:solidFill>
                <a:latin typeface="Arial" charset="0"/>
              </a:rPr>
              <a:t>compute device，</a:t>
            </a:r>
            <a:r>
              <a:rPr lang="zh-CN" altLang="en-US" sz="1400" dirty="0">
                <a:solidFill>
                  <a:srgbClr val="000000"/>
                </a:solidFill>
                <a:latin typeface="Arial" charset="0"/>
              </a:rPr>
              <a:t>因为在</a:t>
            </a:r>
            <a:r>
              <a:rPr lang="en-US" sz="1400" dirty="0">
                <a:solidFill>
                  <a:srgbClr val="000000"/>
                </a:solidFill>
                <a:latin typeface="Arial" charset="0"/>
              </a:rPr>
              <a:t>pc</a:t>
            </a:r>
            <a:r>
              <a:rPr lang="zh-CN" altLang="en-US" sz="1400" dirty="0">
                <a:solidFill>
                  <a:srgbClr val="000000"/>
                </a:solidFill>
                <a:latin typeface="Arial" charset="0"/>
              </a:rPr>
              <a:t>下</a:t>
            </a:r>
            <a:r>
              <a:rPr lang="en-US" sz="1400" dirty="0">
                <a:solidFill>
                  <a:srgbClr val="000000"/>
                </a:solidFill>
                <a:latin typeface="Arial" charset="0"/>
              </a:rPr>
              <a:t>host device</a:t>
            </a:r>
            <a:r>
              <a:rPr lang="zh-CN" altLang="en-US" sz="1400" dirty="0">
                <a:solidFill>
                  <a:srgbClr val="000000"/>
                </a:solidFill>
                <a:latin typeface="Arial" charset="0"/>
              </a:rPr>
              <a:t>一定是你的</a:t>
            </a:r>
            <a:r>
              <a:rPr lang="en-US" sz="1400" dirty="0">
                <a:solidFill>
                  <a:srgbClr val="000000"/>
                </a:solidFill>
                <a:latin typeface="Arial" charset="0"/>
              </a:rPr>
              <a:t>CPU</a:t>
            </a:r>
            <a:r>
              <a:rPr lang="zh-CN" altLang="en-US" sz="1400" dirty="0">
                <a:solidFill>
                  <a:srgbClr val="000000"/>
                </a:solidFill>
                <a:latin typeface="Arial" charset="0"/>
              </a:rPr>
              <a:t>了）</a:t>
            </a:r>
            <a:endParaRPr lang="zh-CN" altLang="en-US" sz="1400" dirty="0">
              <a:solidFill>
                <a:srgbClr val="000000"/>
              </a:solidFill>
              <a:latin typeface="Arial" charset="0"/>
            </a:endParaRPr>
          </a:p>
          <a:p>
            <a:r>
              <a:rPr lang="zh-CN" altLang="en-US" sz="1400" dirty="0">
                <a:solidFill>
                  <a:srgbClr val="000000"/>
                </a:solidFill>
                <a:latin typeface="Arial" charset="0"/>
              </a:rPr>
              <a:t> 这些有助于你判断用哪个</a:t>
            </a:r>
            <a:r>
              <a:rPr lang="en-US" sz="1400" dirty="0">
                <a:solidFill>
                  <a:srgbClr val="000000"/>
                </a:solidFill>
                <a:latin typeface="Arial" charset="0"/>
              </a:rPr>
              <a:t>platform</a:t>
            </a:r>
            <a:r>
              <a:rPr lang="zh-CN" altLang="en-US" sz="1400" dirty="0">
                <a:solidFill>
                  <a:srgbClr val="000000"/>
                </a:solidFill>
                <a:latin typeface="Arial" charset="0"/>
              </a:rPr>
              <a:t>的计算能力更强</a:t>
            </a:r>
            <a:endParaRPr lang="zh-CN" altLang="en-US" sz="1400" b="0" i="0" dirty="0">
              <a:solidFill>
                <a:srgbClr val="000000"/>
              </a:solidFill>
              <a:effectLst/>
              <a:latin typeface="Arial"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charset="0"/>
              </a:rPr>
              <a:t>3. </a:t>
            </a:r>
            <a:r>
              <a:rPr lang="zh-CN" altLang="en-US" sz="1400" dirty="0" smtClean="0">
                <a:solidFill>
                  <a:srgbClr val="000000"/>
                </a:solidFill>
                <a:latin typeface="Arial" charset="0"/>
              </a:rPr>
              <a:t>选</a:t>
            </a:r>
            <a:r>
              <a:rPr lang="zh-CN" altLang="en-US" sz="1400" dirty="0">
                <a:solidFill>
                  <a:srgbClr val="000000"/>
                </a:solidFill>
                <a:latin typeface="Arial" charset="0"/>
              </a:rPr>
              <a:t>定一个</a:t>
            </a:r>
            <a:r>
              <a:rPr lang="en-US" sz="1400" dirty="0">
                <a:solidFill>
                  <a:srgbClr val="000000"/>
                </a:solidFill>
                <a:latin typeface="Arial" charset="0"/>
              </a:rPr>
              <a:t>platform，</a:t>
            </a:r>
            <a:r>
              <a:rPr lang="zh-CN" altLang="en-US" sz="1400" dirty="0">
                <a:solidFill>
                  <a:srgbClr val="000000"/>
                </a:solidFill>
                <a:latin typeface="Arial" charset="0"/>
              </a:rPr>
              <a:t>创建</a:t>
            </a:r>
            <a:r>
              <a:rPr lang="en-US" sz="1400" dirty="0">
                <a:solidFill>
                  <a:srgbClr val="000000"/>
                </a:solidFill>
                <a:latin typeface="Arial" charset="0"/>
              </a:rPr>
              <a:t>context（</a:t>
            </a:r>
            <a:r>
              <a:rPr lang="zh-CN" altLang="en-US" sz="1400" dirty="0">
                <a:solidFill>
                  <a:srgbClr val="000000"/>
                </a:solidFill>
                <a:latin typeface="Arial" charset="0"/>
              </a:rPr>
              <a:t>设备上下文）</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set property with certain platform </a:t>
            </a:r>
            <a:r>
              <a:rPr lang="en-US" sz="1400" dirty="0" err="1">
                <a:solidFill>
                  <a:srgbClr val="000000"/>
                </a:solidFill>
                <a:latin typeface="Arial" charset="0"/>
              </a:rPr>
              <a:t>cl_context_properties</a:t>
            </a:r>
            <a:r>
              <a:rPr lang="en-US" sz="1400" dirty="0">
                <a:solidFill>
                  <a:srgbClr val="000000"/>
                </a:solidFill>
                <a:latin typeface="Arial" charset="0"/>
              </a:rPr>
              <a:t> prop[] = { CL_CONTEXT_PLATFORM, </a:t>
            </a:r>
            <a:r>
              <a:rPr lang="en-US" sz="1400" dirty="0" err="1">
                <a:solidFill>
                  <a:srgbClr val="000000"/>
                </a:solidFill>
                <a:latin typeface="Arial" charset="0"/>
              </a:rPr>
              <a:t>reinterpret_cast</a:t>
            </a:r>
            <a:r>
              <a:rPr lang="en-US" sz="1400" dirty="0">
                <a:solidFill>
                  <a:srgbClr val="000000"/>
                </a:solidFill>
                <a:latin typeface="Arial" charset="0"/>
              </a:rPr>
              <a:t>&lt;</a:t>
            </a:r>
            <a:r>
              <a:rPr lang="en-US" sz="1400" dirty="0" err="1">
                <a:solidFill>
                  <a:srgbClr val="000000"/>
                </a:solidFill>
                <a:latin typeface="Arial" charset="0"/>
              </a:rPr>
              <a:t>cl_context_properties</a:t>
            </a:r>
            <a:r>
              <a:rPr lang="en-US" sz="1400" dirty="0">
                <a:solidFill>
                  <a:srgbClr val="000000"/>
                </a:solidFill>
                <a:latin typeface="Arial" charset="0"/>
              </a:rPr>
              <a:t>&gt;(platforms[0]), 0 };</a:t>
            </a:r>
            <a:endParaRPr lang="en-US" sz="1400" dirty="0">
              <a:solidFill>
                <a:srgbClr val="000000"/>
              </a:solidFill>
              <a:latin typeface="Arial" charset="0"/>
            </a:endParaRPr>
          </a:p>
          <a:p>
            <a:r>
              <a:rPr lang="en-US" sz="1400" dirty="0">
                <a:solidFill>
                  <a:srgbClr val="000000"/>
                </a:solidFill>
                <a:latin typeface="Arial" charset="0"/>
              </a:rPr>
              <a:t> </a:t>
            </a:r>
            <a:r>
              <a:rPr lang="en-US" sz="1400" dirty="0" err="1">
                <a:solidFill>
                  <a:srgbClr val="000000"/>
                </a:solidFill>
                <a:latin typeface="Arial" charset="0"/>
              </a:rPr>
              <a:t>cl_context</a:t>
            </a:r>
            <a:r>
              <a:rPr lang="en-US" sz="1400" dirty="0">
                <a:solidFill>
                  <a:srgbClr val="000000"/>
                </a:solidFill>
                <a:latin typeface="Arial" charset="0"/>
              </a:rPr>
              <a:t> context = </a:t>
            </a:r>
            <a:r>
              <a:rPr lang="en-US" sz="1400" dirty="0" err="1">
                <a:solidFill>
                  <a:srgbClr val="000000"/>
                </a:solidFill>
                <a:latin typeface="Arial" charset="0"/>
              </a:rPr>
              <a:t>clCreateContextFromType</a:t>
            </a:r>
            <a:r>
              <a:rPr lang="en-US" sz="1400" dirty="0">
                <a:solidFill>
                  <a:srgbClr val="000000"/>
                </a:solidFill>
                <a:latin typeface="Arial" charset="0"/>
              </a:rPr>
              <a:t>(prop, CL_DEVICE_TYPE_ALL, NULL, NULL, &amp;err);</a:t>
            </a:r>
            <a:endParaRPr lang="en-US" sz="1400" dirty="0">
              <a:solidFill>
                <a:srgbClr val="000000"/>
              </a:solidFill>
              <a:latin typeface="Arial" charset="0"/>
            </a:endParaRPr>
          </a:p>
          <a:p>
            <a:r>
              <a:rPr lang="zh-CN" altLang="en-US" sz="1400" dirty="0" smtClean="0">
                <a:solidFill>
                  <a:srgbClr val="000000"/>
                </a:solidFill>
                <a:latin typeface="Arial" charset="0"/>
              </a:rPr>
              <a:t>上</a:t>
            </a:r>
            <a:r>
              <a:rPr lang="zh-CN" altLang="en-US" sz="1400" dirty="0">
                <a:solidFill>
                  <a:srgbClr val="000000"/>
                </a:solidFill>
                <a:latin typeface="Arial" charset="0"/>
              </a:rPr>
              <a:t>面代码首先使用你选定的那个</a:t>
            </a:r>
            <a:r>
              <a:rPr lang="en-US" sz="1400" dirty="0" err="1">
                <a:solidFill>
                  <a:srgbClr val="000000"/>
                </a:solidFill>
                <a:latin typeface="Arial" charset="0"/>
              </a:rPr>
              <a:t>paltform</a:t>
            </a:r>
            <a:r>
              <a:rPr lang="zh-CN" altLang="en-US" sz="1400" dirty="0">
                <a:solidFill>
                  <a:srgbClr val="000000"/>
                </a:solidFill>
                <a:latin typeface="Arial" charset="0"/>
              </a:rPr>
              <a:t>设置</a:t>
            </a:r>
            <a:r>
              <a:rPr lang="en-US" sz="1400" dirty="0">
                <a:solidFill>
                  <a:srgbClr val="000000"/>
                </a:solidFill>
                <a:latin typeface="Arial" charset="0"/>
              </a:rPr>
              <a:t>context</a:t>
            </a:r>
            <a:r>
              <a:rPr lang="zh-CN" altLang="en-US" sz="1400" dirty="0">
                <a:solidFill>
                  <a:srgbClr val="000000"/>
                </a:solidFill>
                <a:latin typeface="Arial" charset="0"/>
              </a:rPr>
              <a:t>属性，然后利用这个属性创建</a:t>
            </a:r>
            <a:r>
              <a:rPr lang="en-US" sz="1400" dirty="0" err="1">
                <a:solidFill>
                  <a:srgbClr val="000000"/>
                </a:solidFill>
                <a:latin typeface="Arial" charset="0"/>
              </a:rPr>
              <a:t>context。context</a:t>
            </a:r>
            <a:r>
              <a:rPr lang="zh-CN" altLang="en-US" sz="1400" dirty="0">
                <a:solidFill>
                  <a:srgbClr val="000000"/>
                </a:solidFill>
                <a:latin typeface="Arial" charset="0"/>
              </a:rPr>
              <a:t>被成功创建好之后，你的</a:t>
            </a:r>
            <a:r>
              <a:rPr lang="en-US" sz="1400" dirty="0">
                <a:solidFill>
                  <a:srgbClr val="000000"/>
                </a:solidFill>
                <a:latin typeface="Arial" charset="0"/>
              </a:rPr>
              <a:t>CL</a:t>
            </a:r>
            <a:r>
              <a:rPr lang="zh-CN" altLang="en-US" sz="1400" dirty="0">
                <a:solidFill>
                  <a:srgbClr val="000000"/>
                </a:solidFill>
                <a:latin typeface="Arial" charset="0"/>
              </a:rPr>
              <a:t>工作环境就等于被搭建出来了，</a:t>
            </a:r>
            <a:r>
              <a:rPr lang="en-US" sz="1400" dirty="0">
                <a:solidFill>
                  <a:srgbClr val="000000"/>
                </a:solidFill>
                <a:latin typeface="Arial" charset="0"/>
              </a:rPr>
              <a:t>CL_DEVICE_TYPE_ALL</a:t>
            </a:r>
            <a:r>
              <a:rPr lang="zh-CN" altLang="en-US" sz="1400" dirty="0">
                <a:solidFill>
                  <a:srgbClr val="000000"/>
                </a:solidFill>
                <a:latin typeface="Arial" charset="0"/>
              </a:rPr>
              <a:t>意味着你把这个</a:t>
            </a:r>
            <a:r>
              <a:rPr lang="en-US" sz="1400" dirty="0">
                <a:solidFill>
                  <a:srgbClr val="000000"/>
                </a:solidFill>
                <a:latin typeface="Arial" charset="0"/>
              </a:rPr>
              <a:t>platform</a:t>
            </a:r>
            <a:r>
              <a:rPr lang="zh-CN" altLang="en-US" sz="1400" dirty="0">
                <a:solidFill>
                  <a:srgbClr val="000000"/>
                </a:solidFill>
                <a:latin typeface="Arial" charset="0"/>
              </a:rPr>
              <a:t>下所有支持的设备都连接进入这个</a:t>
            </a:r>
            <a:r>
              <a:rPr lang="en-US" sz="1400" dirty="0">
                <a:solidFill>
                  <a:srgbClr val="000000"/>
                </a:solidFill>
                <a:latin typeface="Arial" charset="0"/>
              </a:rPr>
              <a:t>context</a:t>
            </a:r>
            <a:r>
              <a:rPr lang="zh-CN" altLang="en-US" sz="1400" dirty="0">
                <a:solidFill>
                  <a:srgbClr val="000000"/>
                </a:solidFill>
                <a:latin typeface="Arial" charset="0"/>
              </a:rPr>
              <a:t>作为</a:t>
            </a:r>
            <a:r>
              <a:rPr lang="en-US" sz="1400" dirty="0">
                <a:solidFill>
                  <a:srgbClr val="000000"/>
                </a:solidFill>
                <a:latin typeface="Arial" charset="0"/>
              </a:rPr>
              <a:t>compute device。</a:t>
            </a:r>
            <a:endParaRPr lang="en-US" sz="1400" b="0" i="0" dirty="0">
              <a:solidFill>
                <a:srgbClr val="000000"/>
              </a:solidFill>
              <a:effectLst/>
              <a:latin typeface="Arial"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charset="0"/>
              </a:rPr>
              <a:t>4. </a:t>
            </a:r>
            <a:r>
              <a:rPr lang="zh-CN" altLang="en-US" sz="1400" dirty="0" smtClean="0">
                <a:solidFill>
                  <a:srgbClr val="000000"/>
                </a:solidFill>
                <a:latin typeface="Arial" charset="0"/>
              </a:rPr>
              <a:t>为</a:t>
            </a:r>
            <a:r>
              <a:rPr lang="zh-CN" altLang="en-US" sz="1400" dirty="0">
                <a:solidFill>
                  <a:srgbClr val="000000"/>
                </a:solidFill>
                <a:latin typeface="Arial" charset="0"/>
              </a:rPr>
              <a:t>每个</a:t>
            </a:r>
            <a:r>
              <a:rPr lang="en-US" sz="1400" dirty="0">
                <a:solidFill>
                  <a:srgbClr val="000000"/>
                </a:solidFill>
                <a:latin typeface="Arial" charset="0"/>
              </a:rPr>
              <a:t>device</a:t>
            </a:r>
            <a:r>
              <a:rPr lang="zh-CN" altLang="en-US" sz="1400" dirty="0">
                <a:solidFill>
                  <a:srgbClr val="000000"/>
                </a:solidFill>
                <a:latin typeface="Arial" charset="0"/>
              </a:rPr>
              <a:t>创建</a:t>
            </a:r>
            <a:r>
              <a:rPr lang="en-US" sz="1400" dirty="0" err="1">
                <a:solidFill>
                  <a:srgbClr val="000000"/>
                </a:solidFill>
                <a:latin typeface="Arial" charset="0"/>
              </a:rPr>
              <a:t>commandQueue。command</a:t>
            </a:r>
            <a:r>
              <a:rPr lang="en-US" sz="1400" dirty="0">
                <a:solidFill>
                  <a:srgbClr val="000000"/>
                </a:solidFill>
                <a:latin typeface="Arial" charset="0"/>
              </a:rPr>
              <a:t> queue</a:t>
            </a:r>
            <a:r>
              <a:rPr lang="zh-CN" altLang="en-US" sz="1400" dirty="0">
                <a:solidFill>
                  <a:srgbClr val="000000"/>
                </a:solidFill>
                <a:latin typeface="Arial" charset="0"/>
              </a:rPr>
              <a:t>是像每个</a:t>
            </a:r>
            <a:r>
              <a:rPr lang="en-US" sz="1400" dirty="0">
                <a:solidFill>
                  <a:srgbClr val="000000"/>
                </a:solidFill>
                <a:latin typeface="Arial" charset="0"/>
              </a:rPr>
              <a:t>device</a:t>
            </a:r>
            <a:r>
              <a:rPr lang="zh-CN" altLang="en-US" sz="1400" dirty="0">
                <a:solidFill>
                  <a:srgbClr val="000000"/>
                </a:solidFill>
                <a:latin typeface="Arial" charset="0"/>
              </a:rPr>
              <a:t>发送指令的信使。</a:t>
            </a:r>
            <a:endParaRPr lang="zh-CN" altLang="en-US" sz="1400" dirty="0">
              <a:solidFill>
                <a:srgbClr val="000000"/>
              </a:solidFill>
              <a:latin typeface="Arial" charset="0"/>
            </a:endParaRPr>
          </a:p>
          <a:p>
            <a:r>
              <a:rPr lang="zh-CN" altLang="en-US" sz="1400" dirty="0">
                <a:solidFill>
                  <a:srgbClr val="000000"/>
                </a:solidFill>
                <a:latin typeface="Arial" charset="0"/>
              </a:rPr>
              <a:t>   </a:t>
            </a:r>
            <a:r>
              <a:rPr lang="en-US" sz="1400" dirty="0" err="1">
                <a:solidFill>
                  <a:srgbClr val="000000"/>
                </a:solidFill>
                <a:latin typeface="Arial" charset="0"/>
              </a:rPr>
              <a:t>cqueue</a:t>
            </a:r>
            <a:r>
              <a:rPr lang="en-US" sz="1400" dirty="0">
                <a:solidFill>
                  <a:srgbClr val="000000"/>
                </a:solidFill>
                <a:latin typeface="Arial" charset="0"/>
              </a:rPr>
              <a:t>[</a:t>
            </a:r>
            <a:r>
              <a:rPr lang="en-US" sz="1400" dirty="0" err="1">
                <a:solidFill>
                  <a:srgbClr val="000000"/>
                </a:solidFill>
                <a:latin typeface="Arial" charset="0"/>
              </a:rPr>
              <a:t>i</a:t>
            </a:r>
            <a:r>
              <a:rPr lang="en-US" sz="1400" dirty="0">
                <a:solidFill>
                  <a:srgbClr val="000000"/>
                </a:solidFill>
                <a:latin typeface="Arial" charset="0"/>
              </a:rPr>
              <a:t>] = </a:t>
            </a:r>
            <a:r>
              <a:rPr lang="en-US" sz="1400" dirty="0" err="1">
                <a:solidFill>
                  <a:srgbClr val="000000"/>
                </a:solidFill>
                <a:latin typeface="Arial" charset="0"/>
              </a:rPr>
              <a:t>clCreateCommandQueue</a:t>
            </a:r>
            <a:r>
              <a:rPr lang="en-US" sz="1400" dirty="0">
                <a:solidFill>
                  <a:srgbClr val="000000"/>
                </a:solidFill>
                <a:latin typeface="Arial" charset="0"/>
              </a:rPr>
              <a:t>(context, did[0], 0, 0);</a:t>
            </a:r>
            <a:endParaRPr lang="en-US" sz="1400" b="0" i="0" dirty="0">
              <a:solidFill>
                <a:srgbClr val="000000"/>
              </a:solidFill>
              <a:effectLst/>
              <a:latin typeface="Arial"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charset="0"/>
              </a:rPr>
              <a:t>5. </a:t>
            </a:r>
            <a:r>
              <a:rPr lang="zh-CN" altLang="en-US" sz="1200" dirty="0" smtClean="0">
                <a:solidFill>
                  <a:srgbClr val="000000"/>
                </a:solidFill>
                <a:latin typeface="Arial" charset="0"/>
              </a:rPr>
              <a:t>进</a:t>
            </a:r>
            <a:r>
              <a:rPr lang="zh-CN" altLang="en-US" sz="1200" dirty="0">
                <a:solidFill>
                  <a:srgbClr val="000000"/>
                </a:solidFill>
                <a:latin typeface="Arial" charset="0"/>
              </a:rPr>
              <a:t>入真正在</a:t>
            </a:r>
            <a:r>
              <a:rPr lang="en-US" sz="1200" dirty="0">
                <a:solidFill>
                  <a:srgbClr val="000000"/>
                </a:solidFill>
                <a:latin typeface="Arial" charset="0"/>
              </a:rPr>
              <a:t>device run code</a:t>
            </a:r>
            <a:r>
              <a:rPr lang="zh-CN" altLang="en-US" sz="1200" dirty="0">
                <a:solidFill>
                  <a:srgbClr val="000000"/>
                </a:solidFill>
                <a:latin typeface="Arial" charset="0"/>
              </a:rPr>
              <a:t>的阶段：</a:t>
            </a:r>
            <a:r>
              <a:rPr lang="en-US" sz="1200" dirty="0" err="1">
                <a:solidFill>
                  <a:srgbClr val="000000"/>
                </a:solidFill>
                <a:latin typeface="Arial" charset="0"/>
              </a:rPr>
              <a:t>kernal</a:t>
            </a:r>
            <a:r>
              <a:rPr lang="zh-CN" altLang="en-US" sz="1200" dirty="0">
                <a:solidFill>
                  <a:srgbClr val="000000"/>
                </a:solidFill>
                <a:latin typeface="Arial" charset="0"/>
              </a:rPr>
              <a:t>函数的准备</a:t>
            </a:r>
            <a:endParaRPr lang="zh-CN" altLang="en-US" sz="1200" dirty="0">
              <a:solidFill>
                <a:srgbClr val="000000"/>
              </a:solidFill>
              <a:latin typeface="Arial" charset="0"/>
            </a:endParaRPr>
          </a:p>
          <a:p>
            <a:r>
              <a:rPr lang="zh-CN" altLang="en-US" sz="1200" dirty="0">
                <a:solidFill>
                  <a:srgbClr val="000000"/>
                </a:solidFill>
                <a:latin typeface="Arial" charset="0"/>
              </a:rPr>
              <a:t>    首先准备你的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如果有过</a:t>
            </a:r>
            <a:r>
              <a:rPr lang="en-US" sz="1200" dirty="0" err="1">
                <a:solidFill>
                  <a:srgbClr val="000000"/>
                </a:solidFill>
                <a:latin typeface="Arial" charset="0"/>
              </a:rPr>
              <a:t>shader</a:t>
            </a:r>
            <a:r>
              <a:rPr lang="zh-CN" altLang="en-US" sz="1200" dirty="0">
                <a:solidFill>
                  <a:srgbClr val="000000"/>
                </a:solidFill>
                <a:latin typeface="Arial" charset="0"/>
              </a:rPr>
              <a:t>编程经验的人可能会比较熟悉，这里面你需要把在每个</a:t>
            </a:r>
            <a:r>
              <a:rPr lang="en-US" sz="1200" dirty="0">
                <a:solidFill>
                  <a:srgbClr val="000000"/>
                </a:solidFill>
                <a:latin typeface="Arial" charset="0"/>
              </a:rPr>
              <a:t>compute item</a:t>
            </a:r>
            <a:r>
              <a:rPr lang="zh-CN" altLang="en-US" sz="1200" dirty="0">
                <a:solidFill>
                  <a:srgbClr val="000000"/>
                </a:solidFill>
                <a:latin typeface="Arial" charset="0"/>
              </a:rPr>
              <a:t>上</a:t>
            </a:r>
            <a:r>
              <a:rPr lang="en-US" sz="1200" dirty="0">
                <a:solidFill>
                  <a:srgbClr val="000000"/>
                </a:solidFill>
                <a:latin typeface="Arial" charset="0"/>
              </a:rPr>
              <a:t>run</a:t>
            </a:r>
            <a:r>
              <a:rPr lang="zh-CN" altLang="en-US" sz="1200" dirty="0">
                <a:solidFill>
                  <a:srgbClr val="000000"/>
                </a:solidFill>
                <a:latin typeface="Arial"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charset="0"/>
            </a:endParaRPr>
          </a:p>
          <a:p>
            <a:r>
              <a:rPr lang="zh-CN" altLang="en-US" sz="1200" dirty="0">
                <a:solidFill>
                  <a:srgbClr val="000000"/>
                </a:solidFill>
                <a:latin typeface="Arial" charset="0"/>
              </a:rPr>
              <a:t>   例如本例的数组相加的</a:t>
            </a:r>
            <a:r>
              <a:rPr lang="en-US" sz="1200" dirty="0" err="1">
                <a:solidFill>
                  <a:srgbClr val="000000"/>
                </a:solidFill>
                <a:latin typeface="Arial" charset="0"/>
              </a:rPr>
              <a:t>kernal</a:t>
            </a:r>
            <a:r>
              <a:rPr lang="en-US" sz="1200" dirty="0">
                <a:solidFill>
                  <a:srgbClr val="000000"/>
                </a:solidFill>
                <a:latin typeface="Arial" charset="0"/>
              </a:rPr>
              <a:t> code：</a:t>
            </a:r>
            <a:endParaRPr lang="en-US" sz="1200" dirty="0">
              <a:solidFill>
                <a:srgbClr val="000000"/>
              </a:solidFill>
              <a:latin typeface="Arial" charset="0"/>
            </a:endParaRPr>
          </a:p>
          <a:p>
            <a:r>
              <a:rPr lang="en-US" sz="1200" dirty="0">
                <a:solidFill>
                  <a:srgbClr val="000000"/>
                </a:solidFill>
                <a:latin typeface="Arial" charset="0"/>
              </a:rPr>
              <a:t> __kernel void adder(__global </a:t>
            </a:r>
            <a:r>
              <a:rPr lang="en-US" sz="1200" dirty="0" err="1">
                <a:solidFill>
                  <a:srgbClr val="000000"/>
                </a:solidFill>
                <a:latin typeface="Arial" charset="0"/>
              </a:rPr>
              <a:t>const</a:t>
            </a:r>
            <a:r>
              <a:rPr lang="en-US" sz="1200" dirty="0">
                <a:solidFill>
                  <a:srgbClr val="000000"/>
                </a:solidFill>
                <a:latin typeface="Arial" charset="0"/>
              </a:rPr>
              <a:t> float* a, __global </a:t>
            </a:r>
            <a:r>
              <a:rPr lang="en-US" sz="1200" dirty="0" err="1">
                <a:solidFill>
                  <a:srgbClr val="000000"/>
                </a:solidFill>
                <a:latin typeface="Arial" charset="0"/>
              </a:rPr>
              <a:t>const</a:t>
            </a:r>
            <a:r>
              <a:rPr lang="en-US" sz="1200" dirty="0">
                <a:solidFill>
                  <a:srgbClr val="000000"/>
                </a:solidFill>
                <a:latin typeface="Arial" charset="0"/>
              </a:rPr>
              <a:t> float* b, __global float* result)</a:t>
            </a:r>
            <a:br>
              <a:rPr lang="en-US" sz="1200" dirty="0">
                <a:solidFill>
                  <a:srgbClr val="000000"/>
                </a:solidFill>
                <a:latin typeface="Arial" charset="0"/>
              </a:rPr>
            </a:b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idx</a:t>
            </a:r>
            <a:r>
              <a:rPr lang="en-US" sz="1200" dirty="0">
                <a:solidFill>
                  <a:srgbClr val="000000"/>
                </a:solidFill>
                <a:latin typeface="Arial" charset="0"/>
              </a:rPr>
              <a:t> = </a:t>
            </a:r>
            <a:r>
              <a:rPr lang="en-US" sz="1200" dirty="0" err="1">
                <a:solidFill>
                  <a:srgbClr val="000000"/>
                </a:solidFill>
                <a:latin typeface="Arial" charset="0"/>
              </a:rPr>
              <a:t>get_global_id</a:t>
            </a:r>
            <a:r>
              <a:rPr lang="en-US" sz="1200" dirty="0">
                <a:solidFill>
                  <a:srgbClr val="000000"/>
                </a:solidFill>
                <a:latin typeface="Arial" charset="0"/>
              </a:rPr>
              <a:t>(0);</a:t>
            </a:r>
            <a:br>
              <a:rPr lang="en-US" sz="1200" dirty="0">
                <a:solidFill>
                  <a:srgbClr val="000000"/>
                </a:solidFill>
                <a:latin typeface="Arial" charset="0"/>
              </a:rPr>
            </a:br>
            <a:r>
              <a:rPr lang="en-US" sz="1200" dirty="0">
                <a:solidFill>
                  <a:srgbClr val="000000"/>
                </a:solidFill>
                <a:latin typeface="Arial" charset="0"/>
              </a:rPr>
              <a:t> result[</a:t>
            </a:r>
            <a:r>
              <a:rPr lang="en-US" sz="1200" dirty="0" err="1">
                <a:solidFill>
                  <a:srgbClr val="000000"/>
                </a:solidFill>
                <a:latin typeface="Arial" charset="0"/>
              </a:rPr>
              <a:t>idx</a:t>
            </a:r>
            <a:r>
              <a:rPr lang="en-US" sz="1200" dirty="0">
                <a:solidFill>
                  <a:srgbClr val="000000"/>
                </a:solidFill>
                <a:latin typeface="Arial" charset="0"/>
              </a:rPr>
              <a:t>] = a[</a:t>
            </a:r>
            <a:r>
              <a:rPr lang="en-US" sz="1200" dirty="0" err="1">
                <a:solidFill>
                  <a:srgbClr val="000000"/>
                </a:solidFill>
                <a:latin typeface="Arial" charset="0"/>
              </a:rPr>
              <a:t>idx</a:t>
            </a:r>
            <a:r>
              <a:rPr lang="en-US" sz="1200" dirty="0">
                <a:solidFill>
                  <a:srgbClr val="000000"/>
                </a:solidFill>
                <a:latin typeface="Arial" charset="0"/>
              </a:rPr>
              <a:t>]) +b[</a:t>
            </a:r>
            <a:r>
              <a:rPr lang="en-US" sz="1200" dirty="0" err="1">
                <a:solidFill>
                  <a:srgbClr val="000000"/>
                </a:solidFill>
                <a:latin typeface="Arial" charset="0"/>
              </a:rPr>
              <a:t>idx</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a:t>
            </a:r>
            <a:endParaRPr lang="en-US" sz="1200" dirty="0">
              <a:solidFill>
                <a:srgbClr val="000000"/>
              </a:solidFill>
              <a:latin typeface="Arial" charset="0"/>
            </a:endParaRPr>
          </a:p>
          <a:p>
            <a:r>
              <a:rPr lang="zh-CN" altLang="en-US" sz="1200" dirty="0">
                <a:solidFill>
                  <a:srgbClr val="000000"/>
                </a:solidFill>
                <a:latin typeface="Arial" charset="0"/>
              </a:rPr>
              <a:t>具体的限定符和函数我们后面会分析，但是这段代码的大意是获取当前</a:t>
            </a:r>
            <a:r>
              <a:rPr lang="en-US" sz="1200" dirty="0">
                <a:solidFill>
                  <a:srgbClr val="000000"/>
                </a:solidFill>
                <a:latin typeface="Arial" charset="0"/>
              </a:rPr>
              <a:t>compute item</a:t>
            </a:r>
            <a:r>
              <a:rPr lang="zh-CN" altLang="en-US" sz="1200" dirty="0">
                <a:solidFill>
                  <a:srgbClr val="000000"/>
                </a:solidFill>
                <a:latin typeface="Arial" charset="0"/>
              </a:rPr>
              <a:t>的索引</a:t>
            </a:r>
            <a:r>
              <a:rPr lang="en-US" sz="1200" dirty="0" err="1">
                <a:solidFill>
                  <a:srgbClr val="000000"/>
                </a:solidFill>
                <a:latin typeface="Arial" charset="0"/>
              </a:rPr>
              <a:t>idx</a:t>
            </a:r>
            <a:r>
              <a:rPr lang="en-US" sz="1200" dirty="0">
                <a:solidFill>
                  <a:srgbClr val="000000"/>
                </a:solidFill>
                <a:latin typeface="Arial" charset="0"/>
              </a:rPr>
              <a:t>，</a:t>
            </a:r>
            <a:r>
              <a:rPr lang="zh-CN" altLang="en-US" sz="1200" dirty="0">
                <a:solidFill>
                  <a:srgbClr val="000000"/>
                </a:solidFill>
                <a:latin typeface="Arial" charset="0"/>
              </a:rPr>
              <a:t>然后两个数组</a:t>
            </a:r>
            <a:r>
              <a:rPr lang="en-US" sz="1200" dirty="0" err="1">
                <a:solidFill>
                  <a:srgbClr val="000000"/>
                </a:solidFill>
                <a:latin typeface="Arial" charset="0"/>
              </a:rPr>
              <a:t>idx</a:t>
            </a:r>
            <a:r>
              <a:rPr lang="zh-CN" altLang="en-US" sz="1200" dirty="0">
                <a:solidFill>
                  <a:srgbClr val="000000"/>
                </a:solidFill>
                <a:latin typeface="Arial" charset="0"/>
              </a:rPr>
              <a:t>上的成员相加后存储在一个</a:t>
            </a:r>
            <a:r>
              <a:rPr lang="en-US" sz="1200" dirty="0" err="1">
                <a:solidFill>
                  <a:srgbClr val="000000"/>
                </a:solidFill>
                <a:latin typeface="Arial" charset="0"/>
              </a:rPr>
              <a:t>buf</a:t>
            </a:r>
            <a:r>
              <a:rPr lang="zh-CN" altLang="en-US" sz="1200" dirty="0">
                <a:solidFill>
                  <a:srgbClr val="000000"/>
                </a:solidFill>
                <a:latin typeface="Arial" charset="0"/>
              </a:rPr>
              <a:t>上。这段代码会尽可能并行的在</a:t>
            </a:r>
            <a:r>
              <a:rPr lang="en-US" sz="1200" dirty="0">
                <a:solidFill>
                  <a:srgbClr val="000000"/>
                </a:solidFill>
                <a:latin typeface="Arial" charset="0"/>
              </a:rPr>
              <a:t>device</a:t>
            </a:r>
            <a:r>
              <a:rPr lang="zh-CN" altLang="en-US" sz="1200" dirty="0">
                <a:solidFill>
                  <a:srgbClr val="000000"/>
                </a:solidFill>
                <a:latin typeface="Arial" charset="0"/>
              </a:rPr>
              <a:t>上跑。</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把上面那个文件命名为</a:t>
            </a:r>
            <a:r>
              <a:rPr lang="en-US" sz="1200" dirty="0">
                <a:solidFill>
                  <a:srgbClr val="000000"/>
                </a:solidFill>
                <a:latin typeface="Arial" charset="0"/>
              </a:rPr>
              <a:t>kernal1.cl</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然后在程序中读入它到字符串中（通常你可以为这个步骤写一个工具函数）</a:t>
            </a:r>
            <a:endParaRPr lang="zh-CN" altLang="en-US" sz="1200" dirty="0">
              <a:solidFill>
                <a:srgbClr val="000000"/>
              </a:solidFill>
              <a:latin typeface="Arial" charset="0"/>
            </a:endParaRPr>
          </a:p>
          <a:p>
            <a:r>
              <a:rPr lang="en-US" sz="1200" dirty="0" err="1">
                <a:solidFill>
                  <a:srgbClr val="000000"/>
                </a:solidFill>
                <a:latin typeface="Arial" charset="0"/>
              </a:rPr>
              <a:t>ifstream</a:t>
            </a:r>
            <a:r>
              <a:rPr lang="en-US" sz="1200" dirty="0">
                <a:solidFill>
                  <a:srgbClr val="000000"/>
                </a:solidFill>
                <a:latin typeface="Arial" charset="0"/>
              </a:rPr>
              <a:t> in(_T("kernal11.cl"),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::binary);</a:t>
            </a:r>
            <a:br>
              <a:rPr lang="en-US" sz="1200" dirty="0">
                <a:solidFill>
                  <a:srgbClr val="000000"/>
                </a:solidFill>
                <a:latin typeface="Arial" charset="0"/>
              </a:rPr>
            </a:br>
            <a:r>
              <a:rPr lang="en-US" sz="1200" dirty="0">
                <a:solidFill>
                  <a:srgbClr val="000000"/>
                </a:solidFill>
                <a:latin typeface="Arial" charset="0"/>
              </a:rPr>
              <a:t> if(!</a:t>
            </a:r>
            <a:r>
              <a:rPr lang="en-US" sz="1200" dirty="0" err="1">
                <a:solidFill>
                  <a:srgbClr val="000000"/>
                </a:solidFill>
                <a:latin typeface="Arial" charset="0"/>
              </a:rPr>
              <a:t>in.good</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return 0;</a:t>
            </a:r>
            <a:br>
              <a:rPr lang="en-US" sz="1200" dirty="0">
                <a:solidFill>
                  <a:srgbClr val="000000"/>
                </a:solidFill>
                <a:latin typeface="Arial" charset="0"/>
              </a:rPr>
            </a:br>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 // get file length</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::end);</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size_t</a:t>
            </a:r>
            <a:r>
              <a:rPr lang="en-US" sz="1200" dirty="0">
                <a:solidFill>
                  <a:srgbClr val="000000"/>
                </a:solidFill>
                <a:latin typeface="Arial" charset="0"/>
              </a:rPr>
              <a:t> length = </a:t>
            </a:r>
            <a:r>
              <a:rPr lang="en-US" sz="1200" dirty="0" err="1">
                <a:solidFill>
                  <a:srgbClr val="000000"/>
                </a:solidFill>
                <a:latin typeface="Arial" charset="0"/>
              </a:rPr>
              <a:t>in.tellg</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::beg);</a:t>
            </a:r>
            <a:endParaRPr lang="en-US" sz="1200" dirty="0">
              <a:solidFill>
                <a:srgbClr val="000000"/>
              </a:solidFill>
              <a:latin typeface="Arial" charset="0"/>
            </a:endParaRPr>
          </a:p>
          <a:p>
            <a:r>
              <a:rPr lang="en-US" sz="1200" dirty="0">
                <a:solidFill>
                  <a:srgbClr val="000000"/>
                </a:solidFill>
                <a:latin typeface="Arial" charset="0"/>
              </a:rPr>
              <a:t> // read program source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std</a:t>
            </a:r>
            <a:r>
              <a:rPr lang="en-US" sz="1200" dirty="0">
                <a:solidFill>
                  <a:srgbClr val="000000"/>
                </a:solidFill>
                <a:latin typeface="Arial" charset="0"/>
              </a:rPr>
              <a:t>::vector&lt;char&gt; data(length + 1);</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in.read</a:t>
            </a:r>
            <a:r>
              <a:rPr lang="en-US" sz="1200" dirty="0">
                <a:solidFill>
                  <a:srgbClr val="000000"/>
                </a:solidFill>
                <a:latin typeface="Arial" charset="0"/>
              </a:rPr>
              <a:t>(&amp;data[0], length);</a:t>
            </a:r>
            <a:br>
              <a:rPr lang="en-US" sz="1200" dirty="0">
                <a:solidFill>
                  <a:srgbClr val="000000"/>
                </a:solidFill>
                <a:latin typeface="Arial" charset="0"/>
              </a:rPr>
            </a:br>
            <a:r>
              <a:rPr lang="en-US" sz="1200" dirty="0">
                <a:solidFill>
                  <a:srgbClr val="000000"/>
                </a:solidFill>
                <a:latin typeface="Arial" charset="0"/>
              </a:rPr>
              <a:t> data[length] = 0;</a:t>
            </a:r>
            <a:endParaRPr lang="en-US" sz="1200" dirty="0">
              <a:solidFill>
                <a:srgbClr val="000000"/>
              </a:solidFill>
              <a:latin typeface="Arial" charset="0"/>
            </a:endParaRPr>
          </a:p>
          <a:p>
            <a:r>
              <a:rPr lang="en-US" sz="1200" dirty="0">
                <a:solidFill>
                  <a:srgbClr val="000000"/>
                </a:solidFill>
                <a:latin typeface="Arial" charset="0"/>
              </a:rPr>
              <a:t> // create and build program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const</a:t>
            </a:r>
            <a:r>
              <a:rPr lang="en-US" sz="1200" dirty="0">
                <a:solidFill>
                  <a:srgbClr val="000000"/>
                </a:solidFill>
                <a:latin typeface="Arial" charset="0"/>
              </a:rPr>
              <a:t> char* source = &amp;data[0];</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这样我们的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就装进</a:t>
            </a:r>
            <a:r>
              <a:rPr lang="en-US" sz="1200" dirty="0">
                <a:solidFill>
                  <a:srgbClr val="000000"/>
                </a:solidFill>
                <a:latin typeface="Arial" charset="0"/>
              </a:rPr>
              <a:t>char* source</a:t>
            </a:r>
            <a:r>
              <a:rPr lang="zh-CN" altLang="en-US" sz="1200" dirty="0">
                <a:solidFill>
                  <a:srgbClr val="000000"/>
                </a:solidFill>
                <a:latin typeface="Arial" charset="0"/>
              </a:rPr>
              <a:t>里面了。</a:t>
            </a:r>
            <a:endParaRPr lang="zh-CN" altLang="en-US" sz="1200" b="0" i="0" dirty="0">
              <a:solidFill>
                <a:srgbClr val="000000"/>
              </a:solidFill>
              <a:effectLst/>
              <a:latin typeface="Arial"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charset="0"/>
              </a:rPr>
              <a:t>6. </a:t>
            </a:r>
            <a:r>
              <a:rPr lang="zh-CN" altLang="en-US" sz="1400" dirty="0" smtClean="0">
                <a:solidFill>
                  <a:srgbClr val="000000"/>
                </a:solidFill>
                <a:latin typeface="Arial" charset="0"/>
              </a:rPr>
              <a:t>从</a:t>
            </a:r>
            <a:r>
              <a:rPr lang="en-US" sz="1400" dirty="0" err="1">
                <a:solidFill>
                  <a:srgbClr val="000000"/>
                </a:solidFill>
                <a:latin typeface="Arial" charset="0"/>
              </a:rPr>
              <a:t>kernal</a:t>
            </a:r>
            <a:r>
              <a:rPr lang="en-US" sz="1400" dirty="0">
                <a:solidFill>
                  <a:srgbClr val="000000"/>
                </a:solidFill>
                <a:latin typeface="Arial" charset="0"/>
              </a:rPr>
              <a:t> code </a:t>
            </a:r>
            <a:r>
              <a:rPr lang="zh-CN" altLang="en-US" sz="1400" dirty="0">
                <a:solidFill>
                  <a:srgbClr val="000000"/>
                </a:solidFill>
                <a:latin typeface="Arial" charset="0"/>
              </a:rPr>
              <a:t>到</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smtClean="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cl</a:t>
            </a:r>
            <a:r>
              <a:rPr lang="zh-CN" altLang="en-US" sz="1400" dirty="0">
                <a:solidFill>
                  <a:srgbClr val="000000"/>
                </a:solidFill>
                <a:latin typeface="Arial" charset="0"/>
              </a:rPr>
              <a:t>中代表了程序中所用到的所有</a:t>
            </a:r>
            <a:r>
              <a:rPr lang="en-US" sz="1400" dirty="0" err="1">
                <a:solidFill>
                  <a:srgbClr val="000000"/>
                </a:solidFill>
                <a:latin typeface="Arial" charset="0"/>
              </a:rPr>
              <a:t>kernal</a:t>
            </a:r>
            <a:r>
              <a:rPr lang="zh-CN" altLang="en-US" sz="1400" dirty="0">
                <a:solidFill>
                  <a:srgbClr val="000000"/>
                </a:solidFill>
                <a:latin typeface="Arial" charset="0"/>
              </a:rPr>
              <a:t>函数及其使用的函数，是</a:t>
            </a:r>
            <a:r>
              <a:rPr lang="en-US" sz="1400" dirty="0">
                <a:solidFill>
                  <a:srgbClr val="000000"/>
                </a:solidFill>
                <a:latin typeface="Arial" charset="0"/>
              </a:rPr>
              <a:t>device</a:t>
            </a:r>
            <a:r>
              <a:rPr lang="zh-CN" altLang="en-US" sz="1400" dirty="0">
                <a:solidFill>
                  <a:srgbClr val="000000"/>
                </a:solidFill>
                <a:latin typeface="Arial" charset="0"/>
              </a:rPr>
              <a:t>上代码的抽象表示，我们需要把上面的</a:t>
            </a:r>
            <a:r>
              <a:rPr lang="en-US" sz="1400" dirty="0">
                <a:solidFill>
                  <a:srgbClr val="000000"/>
                </a:solidFill>
                <a:latin typeface="Arial" charset="0"/>
              </a:rPr>
              <a:t>char* source</a:t>
            </a:r>
            <a:r>
              <a:rPr lang="zh-CN" altLang="en-US" sz="1400" dirty="0">
                <a:solidFill>
                  <a:srgbClr val="000000"/>
                </a:solidFill>
                <a:latin typeface="Arial" charset="0"/>
              </a:rPr>
              <a:t>转化成</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en-US" sz="1400" dirty="0" err="1">
                <a:solidFill>
                  <a:srgbClr val="000000"/>
                </a:solidFill>
                <a:latin typeface="Arial" charset="0"/>
              </a:rPr>
              <a:t>cl_program</a:t>
            </a:r>
            <a:r>
              <a:rPr lang="en-US" sz="1400" dirty="0">
                <a:solidFill>
                  <a:srgbClr val="000000"/>
                </a:solidFill>
                <a:latin typeface="Arial" charset="0"/>
              </a:rPr>
              <a:t> program = </a:t>
            </a:r>
            <a:r>
              <a:rPr lang="en-US" sz="1400" dirty="0" err="1">
                <a:solidFill>
                  <a:srgbClr val="000000"/>
                </a:solidFill>
                <a:latin typeface="Arial" charset="0"/>
              </a:rPr>
              <a:t>clCreateProgramWithSource</a:t>
            </a:r>
            <a:r>
              <a:rPr lang="en-US" sz="1400" dirty="0">
                <a:solidFill>
                  <a:srgbClr val="000000"/>
                </a:solidFill>
                <a:latin typeface="Arial" charset="0"/>
              </a:rPr>
              <a:t>(context, 1, &amp;source, 0, 0);</a:t>
            </a:r>
            <a:br>
              <a:rPr lang="en-US" sz="1400" dirty="0">
                <a:solidFill>
                  <a:srgbClr val="000000"/>
                </a:solidFill>
                <a:latin typeface="Arial" charset="0"/>
              </a:rPr>
            </a:br>
            <a:endParaRPr lang="en-US" sz="1400" dirty="0">
              <a:solidFill>
                <a:srgbClr val="000000"/>
              </a:solidFill>
              <a:latin typeface="Arial" charset="0"/>
            </a:endParaRPr>
          </a:p>
          <a:p>
            <a:r>
              <a:rPr lang="en-US" sz="1400" dirty="0" err="1">
                <a:solidFill>
                  <a:srgbClr val="000000"/>
                </a:solidFill>
                <a:latin typeface="Arial" charset="0"/>
              </a:rPr>
              <a:t>clBuildProgram</a:t>
            </a:r>
            <a:r>
              <a:rPr lang="en-US" sz="1400" dirty="0">
                <a:solidFill>
                  <a:srgbClr val="000000"/>
                </a:solidFill>
                <a:latin typeface="Arial" charset="0"/>
              </a:rPr>
              <a:t>(program, 0, 0, 0, 0, 0)</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zh-CN" altLang="en-US" sz="1400" dirty="0">
                <a:solidFill>
                  <a:srgbClr val="000000"/>
                </a:solidFill>
                <a:latin typeface="Arial" charset="0"/>
              </a:rPr>
              <a:t>如上两句代码分别先从字符串的</a:t>
            </a:r>
            <a:r>
              <a:rPr lang="en-US" sz="1400" dirty="0">
                <a:solidFill>
                  <a:srgbClr val="000000"/>
                </a:solidFill>
                <a:latin typeface="Arial" charset="0"/>
              </a:rPr>
              <a:t>source</a:t>
            </a:r>
            <a:r>
              <a:rPr lang="zh-CN" altLang="en-US" sz="1400" dirty="0">
                <a:solidFill>
                  <a:srgbClr val="000000"/>
                </a:solidFill>
                <a:latin typeface="Arial" charset="0"/>
              </a:rPr>
              <a:t>创建一个</a:t>
            </a:r>
            <a:r>
              <a:rPr lang="en-US" sz="1400" dirty="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build</a:t>
            </a:r>
            <a:r>
              <a:rPr lang="zh-CN" altLang="en-US" sz="1400" dirty="0">
                <a:solidFill>
                  <a:srgbClr val="000000"/>
                </a:solidFill>
                <a:latin typeface="Arial" charset="0"/>
              </a:rPr>
              <a:t>它（我们说过</a:t>
            </a:r>
            <a:r>
              <a:rPr lang="en-US" sz="1400" dirty="0" err="1">
                <a:solidFill>
                  <a:srgbClr val="000000"/>
                </a:solidFill>
                <a:latin typeface="Arial" charset="0"/>
              </a:rPr>
              <a:t>OpenCl</a:t>
            </a:r>
            <a:r>
              <a:rPr lang="zh-CN" altLang="en-US" sz="1400" dirty="0">
                <a:solidFill>
                  <a:srgbClr val="000000"/>
                </a:solidFill>
                <a:latin typeface="Arial" charset="0"/>
              </a:rPr>
              <a:t>是一个动态编译的</a:t>
            </a:r>
            <a:r>
              <a:rPr lang="zh-CN" altLang="en-US" sz="1400" b="1" dirty="0">
                <a:solidFill>
                  <a:srgbClr val="DF3434"/>
                </a:solidFill>
                <a:latin typeface="Arial" charset="0"/>
                <a:hlinkClick r:id="rId1" tooltip="大型网站架构知识库"/>
              </a:rPr>
              <a:t>架构</a:t>
            </a:r>
            <a:r>
              <a:rPr lang="zh-CN" altLang="en-US" sz="1400" dirty="0">
                <a:solidFill>
                  <a:srgbClr val="000000"/>
                </a:solidFill>
                <a:latin typeface="Arial" charset="0"/>
              </a:rPr>
              <a:t>）</a:t>
            </a:r>
            <a:endParaRPr lang="zh-CN" altLang="en-US" sz="1400" b="0" i="0" dirty="0">
              <a:solidFill>
                <a:srgbClr val="000000"/>
              </a:solidFill>
              <a:effectLst/>
              <a:latin typeface="Arial"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charset="0"/>
              </a:rPr>
              <a:t>7. </a:t>
            </a:r>
            <a:r>
              <a:rPr lang="zh-CN" altLang="en-US" sz="1400" dirty="0" smtClean="0">
                <a:solidFill>
                  <a:srgbClr val="000000"/>
                </a:solidFill>
                <a:latin typeface="Arial" charset="0"/>
              </a:rPr>
              <a:t>拿</a:t>
            </a:r>
            <a:r>
              <a:rPr lang="zh-CN" altLang="en-US" sz="1400" dirty="0">
                <a:solidFill>
                  <a:srgbClr val="000000"/>
                </a:solidFill>
                <a:latin typeface="Arial" charset="0"/>
              </a:rPr>
              <a:t>到</a:t>
            </a:r>
            <a:r>
              <a:rPr lang="en-US" sz="1400" dirty="0" err="1">
                <a:solidFill>
                  <a:srgbClr val="000000"/>
                </a:solidFill>
                <a:latin typeface="Arial" charset="0"/>
              </a:rPr>
              <a:t>kernal</a:t>
            </a:r>
            <a:r>
              <a:rPr lang="en-US" sz="1400" dirty="0">
                <a:solidFill>
                  <a:srgbClr val="000000"/>
                </a:solidFill>
                <a:latin typeface="Arial" charset="0"/>
              </a:rPr>
              <a:t> </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kernal</a:t>
            </a:r>
            <a:r>
              <a:rPr lang="zh-CN" altLang="en-US" sz="1400" dirty="0">
                <a:solidFill>
                  <a:srgbClr val="000000"/>
                </a:solidFill>
                <a:latin typeface="Arial" charset="0"/>
              </a:rPr>
              <a:t>是</a:t>
            </a:r>
            <a:r>
              <a:rPr lang="en-US" sz="1400" dirty="0">
                <a:solidFill>
                  <a:srgbClr val="000000"/>
                </a:solidFill>
                <a:latin typeface="Arial" charset="0"/>
              </a:rPr>
              <a:t>CL</a:t>
            </a:r>
            <a:r>
              <a:rPr lang="zh-CN" altLang="en-US" sz="1400" dirty="0">
                <a:solidFill>
                  <a:srgbClr val="000000"/>
                </a:solidFill>
                <a:latin typeface="Arial" charset="0"/>
              </a:rPr>
              <a:t>中对执行在一个最小粒度的</a:t>
            </a:r>
            <a:r>
              <a:rPr lang="en-US" sz="1400" dirty="0">
                <a:solidFill>
                  <a:srgbClr val="000000"/>
                </a:solidFill>
                <a:latin typeface="Arial" charset="0"/>
              </a:rPr>
              <a:t>compute item</a:t>
            </a:r>
            <a:r>
              <a:rPr lang="zh-CN" altLang="en-US" sz="1400" dirty="0">
                <a:solidFill>
                  <a:srgbClr val="000000"/>
                </a:solidFill>
                <a:latin typeface="Arial" charset="0"/>
              </a:rPr>
              <a:t>上的代码及参数的抽象（你可以理解成为</a:t>
            </a:r>
            <a:r>
              <a:rPr lang="en-US" sz="1400" dirty="0" err="1">
                <a:solidFill>
                  <a:srgbClr val="000000"/>
                </a:solidFill>
                <a:latin typeface="Arial" charset="0"/>
              </a:rPr>
              <a:t>cpu</a:t>
            </a:r>
            <a:r>
              <a:rPr lang="zh-CN" altLang="en-US" sz="1400" dirty="0">
                <a:solidFill>
                  <a:srgbClr val="000000"/>
                </a:solidFill>
                <a:latin typeface="Arial" charset="0"/>
              </a:rPr>
              <a:t>上的</a:t>
            </a:r>
            <a:r>
              <a:rPr lang="en-US" sz="1400" dirty="0">
                <a:solidFill>
                  <a:srgbClr val="000000"/>
                </a:solidFill>
                <a:latin typeface="Arial" charset="0"/>
              </a:rPr>
              <a:t>main</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zh-CN" altLang="en-US" sz="1400" dirty="0">
                <a:solidFill>
                  <a:srgbClr val="000000"/>
                </a:solidFill>
                <a:latin typeface="Arial" charset="0"/>
              </a:rPr>
              <a:t>我们需要首先从前面</a:t>
            </a:r>
            <a:r>
              <a:rPr lang="en-US" sz="1400" dirty="0">
                <a:solidFill>
                  <a:srgbClr val="000000"/>
                </a:solidFill>
                <a:latin typeface="Arial" charset="0"/>
              </a:rPr>
              <a:t>build</a:t>
            </a:r>
            <a:r>
              <a:rPr lang="zh-CN" altLang="en-US" sz="1400" dirty="0">
                <a:solidFill>
                  <a:srgbClr val="000000"/>
                </a:solidFill>
                <a:latin typeface="Arial" charset="0"/>
              </a:rPr>
              <a:t>好的</a:t>
            </a:r>
            <a:r>
              <a:rPr lang="en-US" sz="1400" dirty="0">
                <a:solidFill>
                  <a:srgbClr val="000000"/>
                </a:solidFill>
                <a:latin typeface="Arial" charset="0"/>
              </a:rPr>
              <a:t>program</a:t>
            </a:r>
            <a:r>
              <a:rPr lang="zh-CN" altLang="en-US" sz="1400" dirty="0">
                <a:solidFill>
                  <a:srgbClr val="000000"/>
                </a:solidFill>
                <a:latin typeface="Arial" charset="0"/>
              </a:rPr>
              <a:t>里抽取我们要</a:t>
            </a:r>
            <a:r>
              <a:rPr lang="en-US" sz="1400" dirty="0">
                <a:solidFill>
                  <a:srgbClr val="000000"/>
                </a:solidFill>
                <a:latin typeface="Arial" charset="0"/>
              </a:rPr>
              <a:t>run</a:t>
            </a:r>
            <a:r>
              <a:rPr lang="zh-CN" altLang="en-US" sz="1400" dirty="0">
                <a:solidFill>
                  <a:srgbClr val="000000"/>
                </a:solidFill>
                <a:latin typeface="Arial" charset="0"/>
              </a:rPr>
              <a:t>的那个</a:t>
            </a:r>
            <a:r>
              <a:rPr lang="en-US" sz="1400" dirty="0" err="1">
                <a:solidFill>
                  <a:srgbClr val="000000"/>
                </a:solidFill>
                <a:latin typeface="Arial" charset="0"/>
              </a:rPr>
              <a:t>kernal</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cl_kernel</a:t>
            </a:r>
            <a:r>
              <a:rPr lang="en-US" sz="1400" dirty="0">
                <a:solidFill>
                  <a:srgbClr val="000000"/>
                </a:solidFill>
                <a:latin typeface="Arial" charset="0"/>
              </a:rPr>
              <a:t> adder = </a:t>
            </a:r>
            <a:r>
              <a:rPr lang="en-US" sz="1400" dirty="0" err="1">
                <a:solidFill>
                  <a:srgbClr val="000000"/>
                </a:solidFill>
                <a:latin typeface="Arial" charset="0"/>
              </a:rPr>
              <a:t>clCreateKernel</a:t>
            </a:r>
            <a:r>
              <a:rPr lang="en-US" sz="1400" dirty="0">
                <a:solidFill>
                  <a:srgbClr val="000000"/>
                </a:solidFill>
                <a:latin typeface="Arial" charset="0"/>
              </a:rPr>
              <a:t>(program, "adder", 0);</a:t>
            </a:r>
            <a:endParaRPr lang="en-US" sz="1400" b="0" i="0" dirty="0">
              <a:solidFill>
                <a:srgbClr val="000000"/>
              </a:solidFill>
              <a:effectLst/>
              <a:latin typeface="Arial"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charset="0"/>
              </a:rPr>
              <a:t>8. </a:t>
            </a:r>
            <a:r>
              <a:rPr lang="zh-CN" altLang="en-US" sz="1200" dirty="0" smtClean="0">
                <a:solidFill>
                  <a:srgbClr val="000000"/>
                </a:solidFill>
                <a:latin typeface="Arial" charset="0"/>
              </a:rPr>
              <a:t>准</a:t>
            </a:r>
            <a:r>
              <a:rPr lang="zh-CN" altLang="en-US" sz="1200" dirty="0">
                <a:solidFill>
                  <a:srgbClr val="000000"/>
                </a:solidFill>
                <a:latin typeface="Arial" charset="0"/>
              </a:rPr>
              <a:t>备</a:t>
            </a:r>
            <a:r>
              <a:rPr lang="en-US" sz="1200" dirty="0" err="1">
                <a:solidFill>
                  <a:srgbClr val="000000"/>
                </a:solidFill>
                <a:latin typeface="Arial" charset="0"/>
              </a:rPr>
              <a:t>kernal</a:t>
            </a:r>
            <a:r>
              <a:rPr lang="zh-CN" altLang="en-US" sz="1200" dirty="0">
                <a:solidFill>
                  <a:srgbClr val="000000"/>
                </a:solidFill>
                <a:latin typeface="Arial" charset="0"/>
              </a:rPr>
              <a:t>函数的参数</a:t>
            </a:r>
            <a:endParaRPr lang="zh-CN" altLang="en-US" sz="1200" dirty="0">
              <a:solidFill>
                <a:srgbClr val="000000"/>
              </a:solidFill>
              <a:latin typeface="Arial" charset="0"/>
            </a:endParaRPr>
          </a:p>
          <a:p>
            <a:r>
              <a:rPr lang="en-US" sz="1200" dirty="0" err="1">
                <a:solidFill>
                  <a:srgbClr val="000000"/>
                </a:solidFill>
                <a:latin typeface="Arial" charset="0"/>
              </a:rPr>
              <a:t>kernal</a:t>
            </a:r>
            <a:r>
              <a:rPr lang="zh-CN" altLang="en-US" sz="1200" dirty="0">
                <a:solidFill>
                  <a:srgbClr val="000000"/>
                </a:solidFill>
                <a:latin typeface="Arial" charset="0"/>
              </a:rPr>
              <a:t>函数需要三个参数，分别是输入的两个数组</a:t>
            </a:r>
            <a:r>
              <a:rPr lang="en-US" sz="1200" dirty="0">
                <a:solidFill>
                  <a:srgbClr val="000000"/>
                </a:solidFill>
                <a:latin typeface="Arial" charset="0"/>
              </a:rPr>
              <a:t>mem，</a:t>
            </a:r>
            <a:r>
              <a:rPr lang="zh-CN" altLang="en-US" sz="1200" dirty="0">
                <a:solidFill>
                  <a:srgbClr val="000000"/>
                </a:solidFill>
                <a:latin typeface="Arial" charset="0"/>
              </a:rPr>
              <a:t>和一个输出的数组</a:t>
            </a:r>
            <a:r>
              <a:rPr lang="en-US" sz="1200" dirty="0">
                <a:solidFill>
                  <a:srgbClr val="000000"/>
                </a:solidFill>
                <a:latin typeface="Arial" charset="0"/>
              </a:rPr>
              <a:t>mem，</a:t>
            </a:r>
            <a:r>
              <a:rPr lang="zh-CN" altLang="en-US" sz="1200" dirty="0">
                <a:solidFill>
                  <a:srgbClr val="000000"/>
                </a:solidFill>
                <a:latin typeface="Arial" charset="0"/>
              </a:rPr>
              <a:t>这些</a:t>
            </a:r>
            <a:r>
              <a:rPr lang="en-US" sz="1200" dirty="0">
                <a:solidFill>
                  <a:srgbClr val="000000"/>
                </a:solidFill>
                <a:latin typeface="Arial" charset="0"/>
              </a:rPr>
              <a:t>mem</a:t>
            </a:r>
            <a:r>
              <a:rPr lang="zh-CN" altLang="en-US" sz="1200" dirty="0">
                <a:solidFill>
                  <a:srgbClr val="000000"/>
                </a:solidFill>
                <a:latin typeface="Arial" charset="0"/>
              </a:rPr>
              <a:t>都要一一创建准备好。</a:t>
            </a:r>
            <a:endParaRPr lang="zh-CN" altLang="en-US" sz="1200" dirty="0">
              <a:solidFill>
                <a:srgbClr val="000000"/>
              </a:solidFill>
              <a:latin typeface="Arial" charset="0"/>
            </a:endParaRPr>
          </a:p>
          <a:p>
            <a:r>
              <a:rPr lang="zh-CN" altLang="en-US" sz="1200" dirty="0">
                <a:solidFill>
                  <a:srgbClr val="000000"/>
                </a:solidFill>
                <a:latin typeface="Arial" charset="0"/>
              </a:rPr>
              <a:t>首先是输入的两个</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a(DATA_SIZE), b(DATA_SIZE)</a:t>
            </a:r>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 = 0; </a:t>
            </a:r>
            <a:r>
              <a:rPr lang="en-US" sz="1200" dirty="0" err="1">
                <a:solidFill>
                  <a:srgbClr val="000000"/>
                </a:solidFill>
                <a:latin typeface="Arial" charset="0"/>
              </a:rPr>
              <a:t>i</a:t>
            </a:r>
            <a:r>
              <a:rPr lang="en-US" sz="1200" dirty="0">
                <a:solidFill>
                  <a:srgbClr val="000000"/>
                </a:solidFill>
                <a:latin typeface="Arial" charset="0"/>
              </a:rPr>
              <a:t> &lt; DATA_SIZE; </a:t>
            </a:r>
            <a:r>
              <a:rPr lang="en-US" sz="1200" dirty="0" err="1">
                <a:solidFill>
                  <a:srgbClr val="000000"/>
                </a:solidFill>
                <a:latin typeface="Arial" charset="0"/>
              </a:rPr>
              <a:t>i</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b[</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a</a:t>
            </a:r>
            <a:r>
              <a:rPr lang="zh-CN" altLang="en-US" sz="1200" dirty="0">
                <a:solidFill>
                  <a:srgbClr val="000000"/>
                </a:solidFill>
                <a:latin typeface="Arial" charset="0"/>
              </a:rPr>
              <a:t>个</a:t>
            </a:r>
            <a:r>
              <a:rPr lang="en-US" sz="1200" dirty="0">
                <a:solidFill>
                  <a:srgbClr val="000000"/>
                </a:solidFill>
                <a:latin typeface="Arial" charset="0"/>
              </a:rPr>
              <a:t>b</a:t>
            </a:r>
            <a:r>
              <a:rPr lang="zh-CN" altLang="en-US" sz="1200" dirty="0">
                <a:solidFill>
                  <a:srgbClr val="000000"/>
                </a:solidFill>
                <a:latin typeface="Arial" charset="0"/>
              </a:rPr>
              <a:t>是我们要运算的两个输入数组（注意他们是在</a:t>
            </a:r>
            <a:r>
              <a:rPr lang="en-US" sz="1200" dirty="0">
                <a:solidFill>
                  <a:srgbClr val="000000"/>
                </a:solidFill>
                <a:latin typeface="Arial" charset="0"/>
              </a:rPr>
              <a:t>CPU</a:t>
            </a:r>
            <a:r>
              <a:rPr lang="zh-CN" altLang="en-US" sz="1200" dirty="0">
                <a:solidFill>
                  <a:srgbClr val="000000"/>
                </a:solidFill>
                <a:latin typeface="Arial" charset="0"/>
              </a:rPr>
              <a:t>上的，或者说分配与你的主板内存）</a:t>
            </a:r>
            <a:endParaRPr lang="zh-CN" altLang="en-US" sz="1200" dirty="0">
              <a:solidFill>
                <a:srgbClr val="000000"/>
              </a:solidFill>
              <a:latin typeface="Arial" charset="0"/>
            </a:endParaRPr>
          </a:p>
          <a:p>
            <a:r>
              <a:rPr lang="en-US" sz="1200" dirty="0">
                <a:solidFill>
                  <a:srgbClr val="000000"/>
                </a:solidFill>
                <a:latin typeface="Arial" charset="0"/>
              </a:rPr>
              <a:t>cl</a:t>
            </a:r>
            <a:r>
              <a:rPr lang="zh-CN" altLang="en-US" sz="1200" dirty="0">
                <a:solidFill>
                  <a:srgbClr val="000000"/>
                </a:solidFill>
                <a:latin typeface="Arial" charset="0"/>
              </a:rPr>
              <a:t>计算的变量要位于</a:t>
            </a:r>
            <a:r>
              <a:rPr lang="en-US" sz="1200" dirty="0">
                <a:solidFill>
                  <a:srgbClr val="000000"/>
                </a:solidFill>
                <a:latin typeface="Arial" charset="0"/>
              </a:rPr>
              <a:t>device</a:t>
            </a:r>
            <a:r>
              <a:rPr lang="zh-CN" altLang="en-US" sz="1200" dirty="0">
                <a:solidFill>
                  <a:srgbClr val="000000"/>
                </a:solidFill>
                <a:latin typeface="Arial" charset="0"/>
              </a:rPr>
              <a:t>的存储上（例如显卡的显存），这样才能快起来，所以首先要把内存搬家，把这部分输入数据从</a:t>
            </a:r>
            <a:r>
              <a:rPr lang="en-US" sz="1200" dirty="0">
                <a:solidFill>
                  <a:srgbClr val="000000"/>
                </a:solidFill>
                <a:latin typeface="Arial" charset="0"/>
              </a:rPr>
              <a:t>host mem</a:t>
            </a:r>
            <a:r>
              <a:rPr lang="zh-CN" altLang="en-US" sz="1200" dirty="0">
                <a:solidFill>
                  <a:srgbClr val="000000"/>
                </a:solidFill>
                <a:latin typeface="Arial" charset="0"/>
              </a:rPr>
              <a:t>拷贝到</a:t>
            </a:r>
            <a:r>
              <a:rPr lang="en-US" sz="1200" dirty="0">
                <a:solidFill>
                  <a:srgbClr val="000000"/>
                </a:solidFill>
                <a:latin typeface="Arial" charset="0"/>
              </a:rPr>
              <a:t>device</a:t>
            </a:r>
            <a:r>
              <a:rPr lang="zh-CN" altLang="en-US" sz="1200" dirty="0">
                <a:solidFill>
                  <a:srgbClr val="000000"/>
                </a:solidFill>
                <a:latin typeface="Arial" charset="0"/>
              </a:rPr>
              <a:t>的</a:t>
            </a:r>
            <a:r>
              <a:rPr lang="en-US" sz="1200" dirty="0">
                <a:solidFill>
                  <a:srgbClr val="000000"/>
                </a:solidFill>
                <a:latin typeface="Arial" charset="0"/>
              </a:rPr>
              <a:t>mem</a:t>
            </a:r>
            <a:r>
              <a:rPr lang="zh-CN" altLang="en-US" sz="1200" dirty="0">
                <a:solidFill>
                  <a:srgbClr val="000000"/>
                </a:solidFill>
                <a:latin typeface="Arial" charset="0"/>
              </a:rPr>
              <a:t>上，代码如下：</a:t>
            </a:r>
            <a:endParaRPr lang="zh-CN" alt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cl_a</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&amp;a[0], NULL);</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cl_b</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&amp;b[0], NULL);</a:t>
            </a:r>
            <a:endParaRPr lang="en-US" sz="1200" dirty="0">
              <a:solidFill>
                <a:srgbClr val="000000"/>
              </a:solidFill>
              <a:latin typeface="Arial" charset="0"/>
            </a:endParaRPr>
          </a:p>
          <a:p>
            <a:r>
              <a:rPr lang="zh-CN" altLang="en-US" sz="1200" dirty="0">
                <a:solidFill>
                  <a:srgbClr val="000000"/>
                </a:solidFill>
                <a:latin typeface="Arial" charset="0"/>
              </a:rPr>
              <a:t>上面代码的含义是使用</a:t>
            </a:r>
            <a:r>
              <a:rPr lang="en-US" sz="1200" dirty="0">
                <a:solidFill>
                  <a:srgbClr val="000000"/>
                </a:solidFill>
                <a:latin typeface="Arial" charset="0"/>
              </a:rPr>
              <a:t>host mem</a:t>
            </a:r>
            <a:r>
              <a:rPr lang="zh-CN" altLang="en-US" sz="1200" dirty="0">
                <a:solidFill>
                  <a:srgbClr val="000000"/>
                </a:solidFill>
                <a:latin typeface="Arial" charset="0"/>
              </a:rPr>
              <a:t>的指针来创建</a:t>
            </a:r>
            <a:r>
              <a:rPr lang="en-US" sz="1200" dirty="0">
                <a:solidFill>
                  <a:srgbClr val="000000"/>
                </a:solidFill>
                <a:latin typeface="Arial" charset="0"/>
              </a:rPr>
              <a:t>device</a:t>
            </a:r>
            <a:r>
              <a:rPr lang="zh-CN" altLang="en-US" sz="1200" dirty="0">
                <a:solidFill>
                  <a:srgbClr val="000000"/>
                </a:solidFill>
                <a:latin typeface="Arial" charset="0"/>
              </a:rPr>
              <a:t>的只读</a:t>
            </a:r>
            <a:r>
              <a:rPr lang="en-US" sz="1200" dirty="0">
                <a:solidFill>
                  <a:srgbClr val="000000"/>
                </a:solidFill>
                <a:latin typeface="Arial" charset="0"/>
              </a:rPr>
              <a:t>mem。</a:t>
            </a:r>
            <a:br>
              <a:rPr lang="en-US" sz="1200" dirty="0">
                <a:solidFill>
                  <a:srgbClr val="000000"/>
                </a:solidFill>
                <a:latin typeface="Arial" charset="0"/>
              </a:rPr>
            </a:br>
            <a:endParaRPr lang="en-US" sz="1200" dirty="0">
              <a:solidFill>
                <a:srgbClr val="000000"/>
              </a:solidFill>
              <a:latin typeface="Arial" charset="0"/>
            </a:endParaRPr>
          </a:p>
          <a:p>
            <a:r>
              <a:rPr lang="zh-CN" altLang="en-US" sz="1200" dirty="0">
                <a:solidFill>
                  <a:srgbClr val="000000"/>
                </a:solidFill>
                <a:latin typeface="Arial" charset="0"/>
              </a:rPr>
              <a:t>最后还要在</a:t>
            </a:r>
            <a:r>
              <a:rPr lang="en-US" sz="1200" dirty="0">
                <a:solidFill>
                  <a:srgbClr val="000000"/>
                </a:solidFill>
                <a:latin typeface="Arial" charset="0"/>
              </a:rPr>
              <a:t>device</a:t>
            </a:r>
            <a:r>
              <a:rPr lang="zh-CN" altLang="en-US" sz="1200" dirty="0">
                <a:solidFill>
                  <a:srgbClr val="000000"/>
                </a:solidFill>
                <a:latin typeface="Arial" charset="0"/>
              </a:rPr>
              <a:t>上分配保存结果的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cl_res</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CL_MEM_WRITE_ONLY,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NULL, NULL);</a:t>
            </a:r>
            <a:endParaRPr lang="en-US" sz="1200" dirty="0">
              <a:solidFill>
                <a:srgbClr val="000000"/>
              </a:solidFill>
              <a:latin typeface="Arial" charset="0"/>
            </a:endParaRPr>
          </a:p>
          <a:p>
            <a:r>
              <a:rPr lang="zh-CN" altLang="en-US" sz="1200" dirty="0">
                <a:solidFill>
                  <a:srgbClr val="000000"/>
                </a:solidFill>
                <a:latin typeface="Arial" charset="0"/>
              </a:rPr>
              <a:t>这是直接在</a:t>
            </a:r>
            <a:r>
              <a:rPr lang="en-US" sz="1200" dirty="0">
                <a:solidFill>
                  <a:srgbClr val="000000"/>
                </a:solidFill>
                <a:latin typeface="Arial" charset="0"/>
              </a:rPr>
              <a:t>device</a:t>
            </a:r>
            <a:r>
              <a:rPr lang="zh-CN" altLang="en-US" sz="1200" dirty="0">
                <a:solidFill>
                  <a:srgbClr val="000000"/>
                </a:solidFill>
                <a:latin typeface="Arial" charset="0"/>
              </a:rPr>
              <a:t>上分配的。</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最后设置好</a:t>
            </a:r>
            <a:r>
              <a:rPr lang="en-US" sz="1200" dirty="0" err="1">
                <a:solidFill>
                  <a:srgbClr val="000000"/>
                </a:solidFill>
                <a:latin typeface="Arial" charset="0"/>
              </a:rPr>
              <a:t>kernal</a:t>
            </a:r>
            <a:r>
              <a:rPr lang="zh-CN" altLang="en-US" sz="1200" dirty="0">
                <a:solidFill>
                  <a:srgbClr val="000000"/>
                </a:solidFill>
                <a:latin typeface="Arial" charset="0"/>
              </a:rPr>
              <a:t>的参数</a:t>
            </a:r>
            <a:endParaRPr lang="zh-CN" altLang="en-US" sz="1200" dirty="0">
              <a:solidFill>
                <a:srgbClr val="000000"/>
              </a:solidFill>
              <a:latin typeface="Arial" charset="0"/>
            </a:endParaRPr>
          </a:p>
          <a:p>
            <a:r>
              <a:rPr lang="zh-CN" alt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0,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1,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2,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cl_res</a:t>
            </a:r>
            <a:r>
              <a:rPr lang="en-US" sz="1200" dirty="0">
                <a:solidFill>
                  <a:srgbClr val="000000"/>
                </a:solidFill>
                <a:latin typeface="Arial" charset="0"/>
              </a:rPr>
              <a:t>);</a:t>
            </a:r>
            <a:endParaRPr lang="en-US" sz="1200" b="0" i="0" dirty="0">
              <a:solidFill>
                <a:srgbClr val="000000"/>
              </a:solidFill>
              <a:effectLst/>
              <a:latin typeface="Arial"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charset="0"/>
              </a:rPr>
              <a:t>9. </a:t>
            </a:r>
            <a:r>
              <a:rPr lang="zh-CN" altLang="en-US" sz="1200" dirty="0" smtClean="0">
                <a:solidFill>
                  <a:srgbClr val="000000"/>
                </a:solidFill>
                <a:latin typeface="Arial" charset="0"/>
              </a:rPr>
              <a:t>执</a:t>
            </a:r>
            <a:r>
              <a:rPr lang="zh-CN" altLang="en-US" sz="1200" dirty="0">
                <a:solidFill>
                  <a:srgbClr val="000000"/>
                </a:solidFill>
                <a:latin typeface="Arial" charset="0"/>
              </a:rPr>
              <a:t>行</a:t>
            </a:r>
            <a:r>
              <a:rPr lang="en-US" altLang="zh-CN" sz="1200" dirty="0" err="1">
                <a:solidFill>
                  <a:srgbClr val="000000"/>
                </a:solidFill>
                <a:latin typeface="Arial" charset="0"/>
              </a:rPr>
              <a:t>kernal</a:t>
            </a:r>
            <a:r>
              <a:rPr lang="zh-CN" altLang="en-US" sz="1200" dirty="0">
                <a:solidFill>
                  <a:srgbClr val="000000"/>
                </a:solidFill>
                <a:latin typeface="Arial" charset="0"/>
              </a:rPr>
              <a:t>函数</a:t>
            </a:r>
            <a:endParaRPr lang="zh-CN" altLang="en-US" sz="1200" dirty="0">
              <a:solidFill>
                <a:srgbClr val="000000"/>
              </a:solidFill>
              <a:latin typeface="Arial" charset="0"/>
            </a:endParaRPr>
          </a:p>
          <a:p>
            <a:r>
              <a:rPr lang="en-US" altLang="zh-CN" sz="1200" dirty="0">
                <a:solidFill>
                  <a:srgbClr val="000000"/>
                </a:solidFill>
                <a:latin typeface="Arial" charset="0"/>
              </a:rPr>
              <a:t>err = </a:t>
            </a:r>
            <a:r>
              <a:rPr lang="en-US" altLang="zh-CN" sz="1200" dirty="0" err="1">
                <a:solidFill>
                  <a:srgbClr val="000000"/>
                </a:solidFill>
                <a:latin typeface="Arial" charset="0"/>
              </a:rPr>
              <a:t>clEnqueueNDRangeKernel</a:t>
            </a:r>
            <a:r>
              <a:rPr lang="en-US" altLang="zh-CN" sz="1200" dirty="0">
                <a:solidFill>
                  <a:srgbClr val="000000"/>
                </a:solidFill>
                <a:latin typeface="Arial" charset="0"/>
              </a:rPr>
              <a:t>(</a:t>
            </a:r>
            <a:r>
              <a:rPr lang="en-US" altLang="zh-CN" sz="1200" dirty="0" err="1">
                <a:solidFill>
                  <a:srgbClr val="000000"/>
                </a:solidFill>
                <a:latin typeface="Arial" charset="0"/>
              </a:rPr>
              <a:t>cqueue</a:t>
            </a:r>
            <a:r>
              <a:rPr lang="en-US" altLang="zh-CN" sz="1200" dirty="0">
                <a:solidFill>
                  <a:srgbClr val="000000"/>
                </a:solidFill>
                <a:latin typeface="Arial" charset="0"/>
              </a:rPr>
              <a:t>[0], adder, 1, 0, &amp;</a:t>
            </a:r>
            <a:r>
              <a:rPr lang="en-US" altLang="zh-CN" sz="1200" dirty="0" err="1">
                <a:solidFill>
                  <a:srgbClr val="000000"/>
                </a:solidFill>
                <a:latin typeface="Arial" charset="0"/>
              </a:rPr>
              <a:t>work_size</a:t>
            </a:r>
            <a:r>
              <a:rPr lang="en-US" altLang="zh-CN" sz="1200" dirty="0">
                <a:solidFill>
                  <a:srgbClr val="000000"/>
                </a:solidFill>
                <a:latin typeface="Arial" charset="0"/>
              </a:rPr>
              <a:t>, 0, 0, 0, 0);</a:t>
            </a:r>
            <a:endParaRPr lang="en-US" altLang="zh-CN" sz="1200" dirty="0">
              <a:solidFill>
                <a:srgbClr val="000000"/>
              </a:solidFill>
              <a:latin typeface="Arial" charset="0"/>
            </a:endParaRPr>
          </a:p>
          <a:p>
            <a:r>
              <a:rPr lang="en-US" altLang="zh-CN" sz="1200" dirty="0">
                <a:solidFill>
                  <a:srgbClr val="000000"/>
                </a:solidFill>
                <a:latin typeface="Arial" charset="0"/>
              </a:rPr>
              <a:t> </a:t>
            </a:r>
            <a:endParaRPr lang="en-US" altLang="zh-CN" sz="1200" dirty="0">
              <a:solidFill>
                <a:srgbClr val="000000"/>
              </a:solidFill>
              <a:latin typeface="Arial" charset="0"/>
            </a:endParaRPr>
          </a:p>
          <a:p>
            <a:r>
              <a:rPr lang="zh-CN" altLang="en-US" sz="1200" dirty="0">
                <a:solidFill>
                  <a:srgbClr val="000000"/>
                </a:solidFill>
                <a:latin typeface="Arial" charset="0"/>
              </a:rPr>
              <a:t>注意</a:t>
            </a:r>
            <a:r>
              <a:rPr lang="en-US" altLang="zh-CN" sz="1200" dirty="0">
                <a:solidFill>
                  <a:srgbClr val="000000"/>
                </a:solidFill>
                <a:latin typeface="Arial" charset="0"/>
              </a:rPr>
              <a:t>cl</a:t>
            </a:r>
            <a:r>
              <a:rPr lang="zh-CN" altLang="en-US" sz="1200" dirty="0">
                <a:solidFill>
                  <a:srgbClr val="000000"/>
                </a:solidFill>
                <a:latin typeface="Arial" charset="0"/>
              </a:rPr>
              <a:t>的</a:t>
            </a:r>
            <a:r>
              <a:rPr lang="en-US" altLang="zh-CN" sz="1200" dirty="0" err="1">
                <a:solidFill>
                  <a:srgbClr val="000000"/>
                </a:solidFill>
                <a:latin typeface="Arial" charset="0"/>
              </a:rPr>
              <a:t>kernal</a:t>
            </a:r>
            <a:r>
              <a:rPr lang="zh-CN" altLang="en-US" sz="1200" dirty="0">
                <a:solidFill>
                  <a:srgbClr val="000000"/>
                </a:solidFill>
                <a:latin typeface="Arial" charset="0"/>
              </a:rPr>
              <a:t>函数的执行是异步的，这也是为了能让</a:t>
            </a:r>
            <a:r>
              <a:rPr lang="en-US" altLang="zh-CN" sz="1200" dirty="0" err="1">
                <a:solidFill>
                  <a:srgbClr val="000000"/>
                </a:solidFill>
                <a:latin typeface="Arial" charset="0"/>
              </a:rPr>
              <a:t>cpu</a:t>
            </a:r>
            <a:r>
              <a:rPr lang="zh-CN" altLang="en-US" sz="1200" dirty="0">
                <a:solidFill>
                  <a:srgbClr val="000000"/>
                </a:solidFill>
                <a:latin typeface="Arial" charset="0"/>
              </a:rPr>
              <a:t>可以与</a:t>
            </a:r>
            <a:r>
              <a:rPr lang="en-US" altLang="zh-CN" sz="1200" dirty="0" err="1">
                <a:solidFill>
                  <a:srgbClr val="000000"/>
                </a:solidFill>
                <a:latin typeface="Arial" charset="0"/>
              </a:rPr>
              <a:t>gpu</a:t>
            </a:r>
            <a:r>
              <a:rPr lang="zh-CN" altLang="en-US" sz="1200" dirty="0">
                <a:solidFill>
                  <a:srgbClr val="000000"/>
                </a:solidFill>
                <a:latin typeface="Arial" charset="0"/>
              </a:rPr>
              <a:t>同时做事（但是异步就涉及到设备间的同步、状态查询等，这是非常复杂的一部分，后面再说）</a:t>
            </a:r>
            <a:endParaRPr lang="zh-CN" altLang="en-US" sz="1200" dirty="0">
              <a:solidFill>
                <a:srgbClr val="000000"/>
              </a:solidFill>
              <a:latin typeface="Arial" charset="0"/>
            </a:endParaRPr>
          </a:p>
          <a:p>
            <a:r>
              <a:rPr lang="zh-CN" altLang="en-US" sz="1200" dirty="0">
                <a:solidFill>
                  <a:srgbClr val="000000"/>
                </a:solidFill>
                <a:latin typeface="Arial" charset="0"/>
              </a:rPr>
              <a:t>所以上面这个函数会立即返回，</a:t>
            </a:r>
            <a:r>
              <a:rPr lang="en-US" altLang="zh-CN" sz="1200" dirty="0" err="1">
                <a:solidFill>
                  <a:srgbClr val="000000"/>
                </a:solidFill>
                <a:latin typeface="Arial" charset="0"/>
              </a:rPr>
              <a:t>clEnqueueNDRangeKernel</a:t>
            </a:r>
            <a:r>
              <a:rPr lang="zh-CN" altLang="en-US" sz="1200" dirty="0">
                <a:solidFill>
                  <a:srgbClr val="000000"/>
                </a:solidFill>
                <a:latin typeface="Arial" charset="0"/>
              </a:rPr>
              <a:t>的意思是往某个</a:t>
            </a:r>
            <a:r>
              <a:rPr lang="en-US" altLang="zh-CN" sz="1200" dirty="0">
                <a:solidFill>
                  <a:srgbClr val="000000"/>
                </a:solidFill>
                <a:latin typeface="Arial" charset="0"/>
              </a:rPr>
              <a:t>device</a:t>
            </a:r>
            <a:r>
              <a:rPr lang="zh-CN" altLang="en-US" sz="1200" dirty="0">
                <a:solidFill>
                  <a:srgbClr val="000000"/>
                </a:solidFill>
                <a:latin typeface="Arial" charset="0"/>
              </a:rPr>
              <a:t>的</a:t>
            </a:r>
            <a:r>
              <a:rPr lang="en-US" altLang="zh-CN" sz="1200" dirty="0" err="1">
                <a:solidFill>
                  <a:srgbClr val="000000"/>
                </a:solidFill>
                <a:latin typeface="Arial" charset="0"/>
              </a:rPr>
              <a:t>commoand</a:t>
            </a:r>
            <a:r>
              <a:rPr lang="en-US" altLang="zh-CN" sz="1200" dirty="0">
                <a:solidFill>
                  <a:srgbClr val="000000"/>
                </a:solidFill>
                <a:latin typeface="Arial" charset="0"/>
              </a:rPr>
              <a:t> queue</a:t>
            </a:r>
            <a:r>
              <a:rPr lang="zh-CN" altLang="en-US" sz="1200" dirty="0">
                <a:solidFill>
                  <a:srgbClr val="000000"/>
                </a:solidFill>
                <a:latin typeface="Arial" charset="0"/>
              </a:rPr>
              <a:t>里面推入一个</a:t>
            </a:r>
            <a:r>
              <a:rPr lang="en-US" altLang="zh-CN" sz="1200" dirty="0" err="1">
                <a:solidFill>
                  <a:srgbClr val="000000"/>
                </a:solidFill>
                <a:latin typeface="Arial" charset="0"/>
              </a:rPr>
              <a:t>kernal</a:t>
            </a:r>
            <a:r>
              <a:rPr lang="zh-CN" altLang="en-US" sz="1200" dirty="0">
                <a:solidFill>
                  <a:srgbClr val="000000"/>
                </a:solidFill>
                <a:latin typeface="Arial" charset="0"/>
              </a:rPr>
              <a:t>函数让其执行，</a:t>
            </a:r>
            <a:r>
              <a:rPr lang="en-US" altLang="zh-CN" sz="1200" dirty="0">
                <a:solidFill>
                  <a:srgbClr val="000000"/>
                </a:solidFill>
                <a:latin typeface="Arial" charset="0"/>
              </a:rPr>
              <a:t>device</a:t>
            </a:r>
            <a:r>
              <a:rPr lang="zh-CN" altLang="en-US" sz="1200" dirty="0">
                <a:solidFill>
                  <a:srgbClr val="000000"/>
                </a:solidFill>
                <a:latin typeface="Arial" charset="0"/>
              </a:rPr>
              <a:t>会按某个顺序执行它的</a:t>
            </a:r>
            <a:r>
              <a:rPr lang="en-US" altLang="zh-CN" sz="1200" dirty="0">
                <a:solidFill>
                  <a:srgbClr val="000000"/>
                </a:solidFill>
                <a:latin typeface="Arial" charset="0"/>
              </a:rPr>
              <a:t>command queue</a:t>
            </a:r>
            <a:r>
              <a:rPr lang="zh-CN" altLang="en-US" sz="1200" dirty="0">
                <a:solidFill>
                  <a:srgbClr val="000000"/>
                </a:solidFill>
                <a:latin typeface="Arial" charset="0"/>
              </a:rPr>
              <a:t>里面的指令，所以这个语句调用后，</a:t>
            </a:r>
            <a:r>
              <a:rPr lang="en-US" altLang="zh-CN" sz="1200" dirty="0" err="1">
                <a:solidFill>
                  <a:srgbClr val="000000"/>
                </a:solidFill>
                <a:latin typeface="Arial" charset="0"/>
              </a:rPr>
              <a:t>kernal</a:t>
            </a:r>
            <a:r>
              <a:rPr lang="zh-CN" altLang="en-US" sz="1200" dirty="0">
                <a:solidFill>
                  <a:srgbClr val="000000"/>
                </a:solidFill>
                <a:latin typeface="Arial" charset="0"/>
              </a:rPr>
              <a:t>是否真的立即执行还要取决于它的</a:t>
            </a:r>
            <a:r>
              <a:rPr lang="en-US" altLang="zh-CN" sz="1200" dirty="0">
                <a:solidFill>
                  <a:srgbClr val="000000"/>
                </a:solidFill>
                <a:latin typeface="Arial" charset="0"/>
              </a:rPr>
              <a:t>queue</a:t>
            </a:r>
            <a:r>
              <a:rPr lang="zh-CN" altLang="en-US" sz="1200" dirty="0">
                <a:solidFill>
                  <a:srgbClr val="000000"/>
                </a:solidFill>
                <a:latin typeface="Arial" charset="0"/>
              </a:rPr>
              <a:t>里面是否还有其他的指令。</a:t>
            </a:r>
            <a:endParaRPr lang="zh-CN" altLang="en-US" sz="1200" b="0" i="0" dirty="0">
              <a:solidFill>
                <a:srgbClr val="000000"/>
              </a:solidFill>
              <a:effectLst/>
              <a:latin typeface="Arial"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charset="0"/>
              </a:rPr>
              <a:t>10. </a:t>
            </a:r>
            <a:r>
              <a:rPr lang="zh-CN" altLang="en-US" sz="1200" dirty="0" smtClean="0">
                <a:solidFill>
                  <a:srgbClr val="000000"/>
                </a:solidFill>
                <a:latin typeface="Arial" charset="0"/>
              </a:rPr>
              <a:t>将</a:t>
            </a:r>
            <a:r>
              <a:rPr lang="zh-CN" altLang="en-US" sz="1200" dirty="0">
                <a:solidFill>
                  <a:srgbClr val="000000"/>
                </a:solidFill>
                <a:latin typeface="Arial" charset="0"/>
              </a:rPr>
              <a:t>结果拷回</a:t>
            </a:r>
            <a:r>
              <a:rPr lang="en-US" sz="1200" dirty="0">
                <a:solidFill>
                  <a:srgbClr val="000000"/>
                </a:solidFill>
                <a:latin typeface="Arial" charset="0"/>
              </a:rPr>
              <a:t>CPU</a:t>
            </a:r>
            <a:endParaRPr lang="en-US" sz="1200" dirty="0">
              <a:solidFill>
                <a:srgbClr val="000000"/>
              </a:solidFill>
              <a:latin typeface="Arial" charset="0"/>
            </a:endParaRPr>
          </a:p>
          <a:p>
            <a:r>
              <a:rPr lang="zh-CN" altLang="en-US" sz="1200" dirty="0" smtClean="0">
                <a:solidFill>
                  <a:srgbClr val="000000"/>
                </a:solidFill>
                <a:latin typeface="Arial" charset="0"/>
              </a:rPr>
              <a:t>上</a:t>
            </a:r>
            <a:r>
              <a:rPr lang="zh-CN" altLang="en-US" sz="1200" dirty="0">
                <a:solidFill>
                  <a:srgbClr val="000000"/>
                </a:solidFill>
                <a:latin typeface="Arial" charset="0"/>
              </a:rPr>
              <a:t>面执行后的结果是直接写在</a:t>
            </a:r>
            <a:r>
              <a:rPr lang="en-US" sz="1200" dirty="0">
                <a:solidFill>
                  <a:srgbClr val="000000"/>
                </a:solidFill>
                <a:latin typeface="Arial" charset="0"/>
              </a:rPr>
              <a:t>device</a:t>
            </a:r>
            <a:r>
              <a:rPr lang="zh-CN" altLang="en-US" sz="1200" dirty="0">
                <a:solidFill>
                  <a:srgbClr val="000000"/>
                </a:solidFill>
                <a:latin typeface="Arial" charset="0"/>
              </a:rPr>
              <a:t>的存储上，通常要在代码中继续使用，我们就需要把这个结果再拷回到</a:t>
            </a:r>
            <a:r>
              <a:rPr lang="en-US" sz="1200" dirty="0">
                <a:solidFill>
                  <a:srgbClr val="000000"/>
                </a:solidFill>
                <a:latin typeface="Arial" charset="0"/>
              </a:rPr>
              <a:t>CPU</a:t>
            </a:r>
            <a:r>
              <a:rPr lang="zh-CN" altLang="en-US" sz="1200" dirty="0">
                <a:solidFill>
                  <a:srgbClr val="000000"/>
                </a:solidFill>
                <a:latin typeface="Arial" charset="0"/>
              </a:rPr>
              <a:t>的内存上，使用下面的代码：</a:t>
            </a:r>
            <a:endParaRPr lang="zh-CN" alt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res(DATA_SIZE)</a:t>
            </a:r>
            <a:endParaRPr lang="en-US" sz="1200" dirty="0">
              <a:solidFill>
                <a:srgbClr val="000000"/>
              </a:solidFill>
              <a:latin typeface="Arial" charset="0"/>
            </a:endParaRPr>
          </a:p>
          <a:p>
            <a:r>
              <a:rPr lang="en-US" sz="1200" dirty="0" smtClean="0">
                <a:solidFill>
                  <a:srgbClr val="000000"/>
                </a:solidFill>
                <a:latin typeface="Arial" charset="0"/>
              </a:rPr>
              <a:t>err </a:t>
            </a:r>
            <a:r>
              <a:rPr lang="en-US" sz="1200" dirty="0">
                <a:solidFill>
                  <a:srgbClr val="000000"/>
                </a:solidFill>
                <a:latin typeface="Arial" charset="0"/>
              </a:rPr>
              <a:t>= </a:t>
            </a:r>
            <a:r>
              <a:rPr lang="en-US" sz="1200" dirty="0" err="1">
                <a:solidFill>
                  <a:srgbClr val="000000"/>
                </a:solidFill>
                <a:latin typeface="Arial" charset="0"/>
              </a:rPr>
              <a:t>clEnqueueReadBuffer</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[0], </a:t>
            </a:r>
            <a:r>
              <a:rPr lang="en-US" sz="1200" dirty="0" err="1">
                <a:solidFill>
                  <a:srgbClr val="000000"/>
                </a:solidFill>
                <a:latin typeface="Arial" charset="0"/>
              </a:rPr>
              <a:t>cl_res</a:t>
            </a:r>
            <a:r>
              <a:rPr lang="en-US" sz="1200" dirty="0">
                <a:solidFill>
                  <a:srgbClr val="000000"/>
                </a:solidFill>
                <a:latin typeface="Arial" charset="0"/>
              </a:rPr>
              <a:t>, CL_TRUE, 0, </a:t>
            </a:r>
            <a:r>
              <a:rPr lang="en-US" sz="1200" dirty="0" err="1">
                <a:solidFill>
                  <a:srgbClr val="000000"/>
                </a:solidFill>
                <a:latin typeface="Arial" charset="0"/>
              </a:rPr>
              <a:t>sizeof</a:t>
            </a:r>
            <a:r>
              <a:rPr lang="en-US" sz="1200" dirty="0">
                <a:solidFill>
                  <a:srgbClr val="000000"/>
                </a:solidFill>
                <a:latin typeface="Arial" charset="0"/>
              </a:rPr>
              <a:t>(float) * DATA_SIZE, &amp;res[0], 0, 0, 0);</a:t>
            </a:r>
            <a:endParaRPr lang="en-US" sz="1200" dirty="0">
              <a:solidFill>
                <a:srgbClr val="000000"/>
              </a:solidFill>
              <a:latin typeface="Arial" charset="0"/>
            </a:endParaRPr>
          </a:p>
          <a:p>
            <a:r>
              <a:rPr lang="en-US" sz="1200" dirty="0" err="1">
                <a:solidFill>
                  <a:srgbClr val="000000"/>
                </a:solidFill>
                <a:latin typeface="Arial" charset="0"/>
              </a:rPr>
              <a:t>clEnqueueReadBuffer</a:t>
            </a:r>
            <a:r>
              <a:rPr lang="zh-CN" altLang="en-US" sz="1200" dirty="0">
                <a:solidFill>
                  <a:srgbClr val="000000"/>
                </a:solidFill>
                <a:latin typeface="Arial" charset="0"/>
              </a:rPr>
              <a:t>的含义是往</a:t>
            </a:r>
            <a:r>
              <a:rPr lang="en-US" sz="1200" dirty="0">
                <a:solidFill>
                  <a:srgbClr val="000000"/>
                </a:solidFill>
                <a:latin typeface="Arial" charset="0"/>
              </a:rPr>
              <a:t>command queue</a:t>
            </a:r>
            <a:r>
              <a:rPr lang="zh-CN" altLang="en-US" sz="1200" dirty="0">
                <a:solidFill>
                  <a:srgbClr val="000000"/>
                </a:solidFill>
                <a:latin typeface="Arial" charset="0"/>
              </a:rPr>
              <a:t>里面推出一个条指令，是回拷</a:t>
            </a:r>
            <a:r>
              <a:rPr lang="en-US" sz="1200" dirty="0">
                <a:solidFill>
                  <a:srgbClr val="000000"/>
                </a:solidFill>
                <a:latin typeface="Arial" charset="0"/>
              </a:rPr>
              <a:t>mem，</a:t>
            </a:r>
            <a:r>
              <a:rPr lang="zh-CN" altLang="en-US" sz="1200" dirty="0">
                <a:solidFill>
                  <a:srgbClr val="000000"/>
                </a:solidFill>
                <a:latin typeface="Arial" charset="0"/>
              </a:rPr>
              <a:t>这里面的</a:t>
            </a:r>
            <a:r>
              <a:rPr lang="en-US" sz="1200" dirty="0">
                <a:solidFill>
                  <a:srgbClr val="000000"/>
                </a:solidFill>
                <a:latin typeface="Arial" charset="0"/>
              </a:rPr>
              <a:t>CL_TRUE</a:t>
            </a:r>
            <a:r>
              <a:rPr lang="zh-CN" altLang="en-US" sz="1200" dirty="0">
                <a:solidFill>
                  <a:srgbClr val="000000"/>
                </a:solidFill>
                <a:latin typeface="Arial" charset="0"/>
              </a:rPr>
              <a:t>是标志着这个指令的执行的同步的，就会阻塞</a:t>
            </a:r>
            <a:r>
              <a:rPr lang="en-US" sz="1200" dirty="0" err="1">
                <a:solidFill>
                  <a:srgbClr val="000000"/>
                </a:solidFill>
                <a:latin typeface="Arial" charset="0"/>
              </a:rPr>
              <a:t>cpu</a:t>
            </a:r>
            <a:r>
              <a:rPr lang="en-US" sz="1200" dirty="0">
                <a:solidFill>
                  <a:srgbClr val="000000"/>
                </a:solidFill>
                <a:latin typeface="Arial" charset="0"/>
              </a:rPr>
              <a:t>，</a:t>
            </a:r>
            <a:r>
              <a:rPr lang="zh-CN" altLang="en-US" sz="1200" dirty="0">
                <a:solidFill>
                  <a:srgbClr val="000000"/>
                </a:solidFill>
                <a:latin typeface="Arial" charset="0"/>
              </a:rPr>
              <a:t>所以这行代码返回就标志着该</a:t>
            </a:r>
            <a:r>
              <a:rPr lang="en-US" sz="1200" dirty="0">
                <a:solidFill>
                  <a:srgbClr val="000000"/>
                </a:solidFill>
                <a:latin typeface="Arial" charset="0"/>
              </a:rPr>
              <a:t>device</a:t>
            </a:r>
            <a:r>
              <a:rPr lang="zh-CN" altLang="en-US" sz="1200" dirty="0">
                <a:solidFill>
                  <a:srgbClr val="000000"/>
                </a:solidFill>
                <a:latin typeface="Arial" charset="0"/>
              </a:rPr>
              <a:t>上直到这个指令之前的所有指令都已经执行完了。</a:t>
            </a:r>
            <a:endParaRPr lang="zh-CN" altLang="en-US" sz="1200" b="0" i="0" dirty="0">
              <a:solidFill>
                <a:srgbClr val="000000"/>
              </a:solidFill>
              <a:effectLst/>
              <a:latin typeface="Arial"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charset="0"/>
              </a:rPr>
              <a:t>11. </a:t>
            </a:r>
            <a:r>
              <a:rPr lang="zh-CN" altLang="en-US" sz="1200" dirty="0" smtClean="0">
                <a:solidFill>
                  <a:srgbClr val="000000"/>
                </a:solidFill>
                <a:latin typeface="Arial" charset="0"/>
              </a:rPr>
              <a:t>打</a:t>
            </a:r>
            <a:r>
              <a:rPr lang="zh-CN" altLang="en-US" sz="1200" dirty="0">
                <a:solidFill>
                  <a:srgbClr val="000000"/>
                </a:solidFill>
                <a:latin typeface="Arial" charset="0"/>
              </a:rPr>
              <a:t>扫战场</a:t>
            </a:r>
            <a:endParaRPr lang="zh-CN" altLang="en-US" sz="1200" dirty="0">
              <a:solidFill>
                <a:srgbClr val="000000"/>
              </a:solidFill>
              <a:latin typeface="Arial" charset="0"/>
            </a:endParaRPr>
          </a:p>
          <a:p>
            <a:r>
              <a:rPr lang="en-US" altLang="zh-CN" sz="1200" dirty="0" smtClean="0">
                <a:solidFill>
                  <a:srgbClr val="000000"/>
                </a:solidFill>
                <a:latin typeface="Arial" charset="0"/>
              </a:rPr>
              <a:t>// </a:t>
            </a:r>
            <a:r>
              <a:rPr lang="en-US" sz="1200" dirty="0" smtClean="0">
                <a:solidFill>
                  <a:srgbClr val="000000"/>
                </a:solidFill>
                <a:latin typeface="Arial" charset="0"/>
              </a:rPr>
              <a:t>release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clReleaseKernel</a:t>
            </a:r>
            <a:r>
              <a:rPr lang="en-US" sz="1200" dirty="0">
                <a:solidFill>
                  <a:srgbClr val="000000"/>
                </a:solidFill>
                <a:latin typeface="Arial" charset="0"/>
              </a:rPr>
              <a:t>(adder);</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clReleaseProgram</a:t>
            </a:r>
            <a:r>
              <a:rPr lang="en-US" sz="1200" dirty="0">
                <a:solidFill>
                  <a:srgbClr val="000000"/>
                </a:solidFill>
                <a:latin typeface="Arial" charset="0"/>
              </a:rPr>
              <a:t>(program);</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cl_res</a:t>
            </a:r>
            <a:r>
              <a:rPr lang="en-US" sz="1200" dirty="0">
                <a:solidFill>
                  <a:srgbClr val="000000"/>
                </a:solidFill>
                <a:latin typeface="Arial" charset="0"/>
              </a:rPr>
              <a:t>);</a:t>
            </a:r>
            <a:endParaRPr lang="en-US" sz="1200" dirty="0">
              <a:solidFill>
                <a:srgbClr val="000000"/>
              </a:solidFill>
              <a:latin typeface="Arial" charset="0"/>
            </a:endParaRPr>
          </a:p>
          <a:p>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size_t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=0;i&lt;</a:t>
            </a:r>
            <a:r>
              <a:rPr lang="en-US" sz="1200" dirty="0" err="1">
                <a:solidFill>
                  <a:srgbClr val="000000"/>
                </a:solidFill>
                <a:latin typeface="Arial" charset="0"/>
              </a:rPr>
              <a:t>num;i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clReleaseCommandQueue</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clReleaseContext</a:t>
            </a:r>
            <a:r>
              <a:rPr lang="en-US" sz="1200" dirty="0">
                <a:solidFill>
                  <a:srgbClr val="000000"/>
                </a:solidFill>
                <a:latin typeface="Arial" charset="0"/>
              </a:rPr>
              <a:t>(context);</a:t>
            </a:r>
            <a:endParaRPr lang="en-US" sz="1200" b="0" i="0" dirty="0">
              <a:solidFill>
                <a:srgbClr val="000000"/>
              </a:solidFill>
              <a:effectLst/>
              <a:latin typeface="Arial"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charset="0"/>
              </a:rPr>
              <a:t>要注意计算的复杂度，复杂度过小的计算使用异构计算反而会增加计算时间，</a:t>
            </a:r>
            <a:r>
              <a:rPr lang="en-US" altLang="zh-CN" sz="1400" dirty="0">
                <a:solidFill>
                  <a:srgbClr val="000000"/>
                </a:solidFill>
                <a:latin typeface="Arial" charset="0"/>
              </a:rPr>
              <a:t>GPU</a:t>
            </a:r>
            <a:r>
              <a:rPr lang="zh-CN" altLang="en-US" sz="1400" dirty="0">
                <a:solidFill>
                  <a:srgbClr val="000000"/>
                </a:solidFill>
                <a:latin typeface="Arial" charset="0"/>
              </a:rPr>
              <a:t>运算都存在一个跟计算复杂度无关的“起步时间</a:t>
            </a:r>
            <a:r>
              <a:rPr lang="zh-CN" altLang="en-US" sz="1400" dirty="0" smtClean="0">
                <a:solidFill>
                  <a:srgbClr val="000000"/>
                </a:solidFill>
                <a:latin typeface="Arial" charset="0"/>
              </a:rPr>
              <a:t>”</a:t>
            </a:r>
            <a:r>
              <a:rPr lang="en-US" altLang="zh-CN" sz="1400" dirty="0" smtClean="0">
                <a:solidFill>
                  <a:srgbClr val="000000"/>
                </a:solidFill>
                <a:latin typeface="Arial" charset="0"/>
              </a:rPr>
              <a:t>. </a:t>
            </a:r>
            <a:r>
              <a:rPr lang="zh-CN" altLang="en-US" sz="1400" dirty="0" smtClean="0">
                <a:solidFill>
                  <a:srgbClr val="000000"/>
                </a:solidFill>
                <a:latin typeface="Arial" charset="0"/>
              </a:rPr>
              <a:t>例</a:t>
            </a:r>
            <a:r>
              <a:rPr lang="zh-CN" altLang="en-US" sz="1400" dirty="0">
                <a:solidFill>
                  <a:srgbClr val="000000"/>
                </a:solidFill>
                <a:latin typeface="Arial" charset="0"/>
              </a:rPr>
              <a:t>如本例在</a:t>
            </a:r>
            <a:r>
              <a:rPr lang="en-US" altLang="zh-CN" sz="1400" dirty="0">
                <a:solidFill>
                  <a:srgbClr val="000000"/>
                </a:solidFill>
                <a:latin typeface="Arial" charset="0"/>
              </a:rPr>
              <a:t>180ms</a:t>
            </a:r>
            <a:r>
              <a:rPr lang="zh-CN" altLang="en-US" sz="1400" dirty="0">
                <a:solidFill>
                  <a:srgbClr val="000000"/>
                </a:solidFill>
                <a:latin typeface="Arial" charset="0"/>
              </a:rPr>
              <a:t>左右，当计算在</a:t>
            </a:r>
            <a:r>
              <a:rPr lang="en-US" altLang="zh-CN" sz="1400" dirty="0">
                <a:solidFill>
                  <a:srgbClr val="000000"/>
                </a:solidFill>
                <a:latin typeface="Arial" charset="0"/>
              </a:rPr>
              <a:t>CPU</a:t>
            </a:r>
            <a:r>
              <a:rPr lang="zh-CN" altLang="en-US" sz="1400" dirty="0">
                <a:solidFill>
                  <a:srgbClr val="000000"/>
                </a:solidFill>
                <a:latin typeface="Arial" charset="0"/>
              </a:rPr>
              <a:t>上执行小于</a:t>
            </a:r>
            <a:r>
              <a:rPr lang="en-US" altLang="zh-CN" sz="1400" dirty="0">
                <a:solidFill>
                  <a:srgbClr val="000000"/>
                </a:solidFill>
                <a:latin typeface="Arial" charset="0"/>
              </a:rPr>
              <a:t>180ms</a:t>
            </a:r>
            <a:r>
              <a:rPr lang="zh-CN" altLang="en-US" sz="1400" dirty="0">
                <a:solidFill>
                  <a:srgbClr val="000000"/>
                </a:solidFill>
                <a:latin typeface="Arial" charset="0"/>
              </a:rPr>
              <a:t>时放在</a:t>
            </a:r>
            <a:r>
              <a:rPr lang="en-US" altLang="zh-CN" sz="1400" dirty="0">
                <a:solidFill>
                  <a:srgbClr val="000000"/>
                </a:solidFill>
                <a:latin typeface="Arial" charset="0"/>
              </a:rPr>
              <a:t>GPU</a:t>
            </a:r>
            <a:r>
              <a:rPr lang="zh-CN" altLang="en-US" sz="1400" dirty="0">
                <a:solidFill>
                  <a:srgbClr val="000000"/>
                </a:solidFill>
                <a:latin typeface="Arial" charset="0"/>
              </a:rPr>
              <a:t>上是无意义</a:t>
            </a:r>
            <a:r>
              <a:rPr lang="zh-CN" altLang="en-US" sz="1400" dirty="0" smtClean="0">
                <a:solidFill>
                  <a:srgbClr val="000000"/>
                </a:solidFill>
                <a:latin typeface="Arial" charset="0"/>
              </a:rPr>
              <a:t>的</a:t>
            </a:r>
            <a:r>
              <a:rPr lang="en-US" altLang="zh-CN" sz="1400" dirty="0">
                <a:solidFill>
                  <a:srgbClr val="000000"/>
                </a:solidFill>
                <a:latin typeface="Arial"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charset="0"/>
              </a:rPr>
              <a:t>函数将创建（或分配）一片</a:t>
            </a:r>
            <a:r>
              <a:rPr lang="en-US" sz="1400" dirty="0">
                <a:solidFill>
                  <a:srgbClr val="000000"/>
                </a:solidFill>
                <a:latin typeface="Arial" charset="0"/>
              </a:rPr>
              <a:t>buffer，</a:t>
            </a:r>
            <a:r>
              <a:rPr lang="zh-CN" altLang="en-US" sz="1400" dirty="0">
                <a:solidFill>
                  <a:srgbClr val="000000"/>
                </a:solidFill>
                <a:latin typeface="Arial" charset="0"/>
              </a:rPr>
              <a:t>并返回。这里创建的</a:t>
            </a:r>
            <a:r>
              <a:rPr lang="en-US" sz="1400" dirty="0">
                <a:solidFill>
                  <a:srgbClr val="000000"/>
                </a:solidFill>
                <a:latin typeface="Arial" charset="0"/>
              </a:rPr>
              <a:t>mem</a:t>
            </a:r>
            <a:r>
              <a:rPr lang="zh-CN" altLang="en-US" sz="1400" dirty="0">
                <a:solidFill>
                  <a:srgbClr val="000000"/>
                </a:solidFill>
                <a:latin typeface="Arial" charset="0"/>
              </a:rPr>
              <a:t>可以是</a:t>
            </a:r>
            <a:r>
              <a:rPr lang="en-US" sz="1400" dirty="0" err="1">
                <a:solidFill>
                  <a:srgbClr val="000000"/>
                </a:solidFill>
                <a:latin typeface="Arial" charset="0"/>
              </a:rPr>
              <a:t>globla</a:t>
            </a:r>
            <a:r>
              <a:rPr lang="zh-CN" altLang="en-US" sz="1400" dirty="0">
                <a:solidFill>
                  <a:srgbClr val="000000"/>
                </a:solidFill>
                <a:latin typeface="Arial" charset="0"/>
              </a:rPr>
              <a:t>也可以是</a:t>
            </a:r>
            <a:r>
              <a:rPr lang="en-US" sz="1400" dirty="0">
                <a:solidFill>
                  <a:srgbClr val="000000"/>
                </a:solidFill>
                <a:latin typeface="Arial" charset="0"/>
              </a:rPr>
              <a:t>local</a:t>
            </a:r>
            <a:r>
              <a:rPr lang="zh-CN" altLang="en-US" sz="1400" dirty="0">
                <a:solidFill>
                  <a:srgbClr val="000000"/>
                </a:solidFill>
                <a:latin typeface="Arial" charset="0"/>
              </a:rPr>
              <a:t>或</a:t>
            </a:r>
            <a:r>
              <a:rPr lang="en-US" sz="1400" dirty="0">
                <a:solidFill>
                  <a:srgbClr val="000000"/>
                </a:solidFill>
                <a:latin typeface="Arial" charset="0"/>
              </a:rPr>
              <a:t>private，</a:t>
            </a:r>
            <a:r>
              <a:rPr lang="zh-CN" altLang="en-US" sz="1400" dirty="0">
                <a:solidFill>
                  <a:srgbClr val="000000"/>
                </a:solidFill>
                <a:latin typeface="Arial" charset="0"/>
              </a:rPr>
              <a:t>具体要看</a:t>
            </a:r>
            <a:r>
              <a:rPr lang="en-US" sz="1400" dirty="0" err="1">
                <a:solidFill>
                  <a:srgbClr val="000000"/>
                </a:solidFill>
                <a:latin typeface="Arial" charset="0"/>
              </a:rPr>
              <a:t>kernal</a:t>
            </a:r>
            <a:r>
              <a:rPr lang="zh-CN" altLang="en-US" sz="1400" dirty="0">
                <a:solidFill>
                  <a:srgbClr val="000000"/>
                </a:solidFill>
                <a:latin typeface="Arial" charset="0"/>
              </a:rPr>
              <a:t>中怎样声明限定符。</a:t>
            </a:r>
            <a:r>
              <a:rPr lang="en-US" sz="1400" dirty="0">
                <a:solidFill>
                  <a:srgbClr val="000000"/>
                </a:solidFill>
                <a:latin typeface="Arial" charset="0"/>
              </a:rPr>
              <a:t>cl</a:t>
            </a:r>
            <a:r>
              <a:rPr lang="zh-CN" altLang="en-US" sz="1400" dirty="0">
                <a:solidFill>
                  <a:srgbClr val="000000"/>
                </a:solidFill>
                <a:latin typeface="Arial" charset="0"/>
              </a:rPr>
              <a:t>会根据执行情况自动管理</a:t>
            </a:r>
            <a:r>
              <a:rPr lang="en-US" sz="1400" dirty="0">
                <a:solidFill>
                  <a:srgbClr val="000000"/>
                </a:solidFill>
                <a:latin typeface="Arial" charset="0"/>
              </a:rPr>
              <a:t>global</a:t>
            </a:r>
            <a:r>
              <a:rPr lang="zh-CN" altLang="en-US" sz="1400" dirty="0">
                <a:solidFill>
                  <a:srgbClr val="000000"/>
                </a:solidFill>
                <a:latin typeface="Arial" charset="0"/>
              </a:rPr>
              <a:t>到更进一层如</a:t>
            </a:r>
            <a:r>
              <a:rPr lang="en-US" sz="1400" dirty="0">
                <a:solidFill>
                  <a:srgbClr val="000000"/>
                </a:solidFill>
                <a:latin typeface="Arial" charset="0"/>
              </a:rPr>
              <a:t>private</a:t>
            </a:r>
            <a:r>
              <a:rPr lang="zh-CN" altLang="en-US" sz="1400" dirty="0">
                <a:solidFill>
                  <a:srgbClr val="000000"/>
                </a:solidFill>
                <a:latin typeface="Arial" charset="0"/>
              </a:rPr>
              <a:t>的</a:t>
            </a:r>
            <a:r>
              <a:rPr lang="en-US" sz="1400" dirty="0">
                <a:solidFill>
                  <a:srgbClr val="000000"/>
                </a:solidFill>
                <a:latin typeface="Arial" charset="0"/>
              </a:rPr>
              <a:t>copy。</a:t>
            </a:r>
            <a:r>
              <a:rPr lang="zh-CN" altLang="en-US" sz="1400" dirty="0">
                <a:solidFill>
                  <a:srgbClr val="000000"/>
                </a:solidFill>
                <a:latin typeface="Arial" charset="0"/>
              </a:rPr>
              <a:t>这里的</a:t>
            </a:r>
            <a:r>
              <a:rPr lang="en-US" sz="1400" dirty="0">
                <a:solidFill>
                  <a:srgbClr val="000000"/>
                </a:solidFill>
                <a:latin typeface="Arial" charset="0"/>
              </a:rPr>
              <a:t>buffer</a:t>
            </a:r>
            <a:r>
              <a:rPr lang="zh-CN" altLang="en-US" sz="1400" dirty="0">
                <a:solidFill>
                  <a:srgbClr val="000000"/>
                </a:solidFill>
                <a:latin typeface="Arial" charset="0"/>
              </a:rPr>
              <a:t>概念是用于</a:t>
            </a:r>
            <a:r>
              <a:rPr lang="en-US" sz="1400" dirty="0" err="1">
                <a:solidFill>
                  <a:srgbClr val="000000"/>
                </a:solidFill>
                <a:latin typeface="Arial" charset="0"/>
              </a:rPr>
              <a:t>kernal</a:t>
            </a:r>
            <a:r>
              <a:rPr lang="zh-CN" altLang="en-US" sz="1400" dirty="0">
                <a:solidFill>
                  <a:srgbClr val="000000"/>
                </a:solidFill>
                <a:latin typeface="Arial"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charset="0"/>
              </a:rPr>
              <a:t>主要的参数在 </a:t>
            </a:r>
            <a:r>
              <a:rPr lang="en-US" sz="1200" b="1" dirty="0">
                <a:solidFill>
                  <a:srgbClr val="000000"/>
                </a:solidFill>
                <a:latin typeface="Arial" charset="0"/>
              </a:rPr>
              <a:t>flags</a:t>
            </a:r>
            <a:r>
              <a:rPr lang="en-US" sz="1200" dirty="0">
                <a:solidFill>
                  <a:srgbClr val="000000"/>
                </a:solidFill>
                <a:latin typeface="Arial" charset="0"/>
              </a:rPr>
              <a:t>,</a:t>
            </a:r>
            <a:r>
              <a:rPr lang="zh-CN" altLang="en-US" sz="1200" dirty="0">
                <a:solidFill>
                  <a:srgbClr val="000000"/>
                </a:solidFill>
                <a:latin typeface="Arial" charset="0"/>
              </a:rPr>
              <a:t>这些参数可</a:t>
            </a:r>
            <a:r>
              <a:rPr lang="zh-CN" altLang="en-US" sz="1200" dirty="0" smtClean="0">
                <a:solidFill>
                  <a:srgbClr val="000000"/>
                </a:solidFill>
                <a:latin typeface="Arial" charset="0"/>
              </a:rPr>
              <a:t>以</a:t>
            </a:r>
            <a:endParaRPr lang="en-US" altLang="zh-CN" sz="1200" dirty="0">
              <a:solidFill>
                <a:srgbClr val="000000"/>
              </a:solidFill>
              <a:latin typeface="Arial" charset="0"/>
            </a:endParaRPr>
          </a:p>
          <a:p>
            <a:r>
              <a:rPr lang="en-US" altLang="zh-CN" sz="1200" dirty="0">
                <a:solidFill>
                  <a:srgbClr val="000000"/>
                </a:solidFill>
                <a:latin typeface="Arial" charset="0"/>
              </a:rPr>
              <a:t>1  </a:t>
            </a:r>
            <a:r>
              <a:rPr lang="en-US" sz="1200" dirty="0">
                <a:solidFill>
                  <a:srgbClr val="000000"/>
                </a:solidFill>
                <a:latin typeface="Arial" charset="0"/>
              </a:rPr>
              <a:t>CL_MEM_READ_WRITE：</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可读可写的内存，这是默认</a:t>
            </a:r>
            <a:endParaRPr lang="zh-CN" altLang="en-US" sz="1200" dirty="0">
              <a:solidFill>
                <a:srgbClr val="000000"/>
              </a:solidFill>
              <a:latin typeface="Arial" charset="0"/>
            </a:endParaRPr>
          </a:p>
          <a:p>
            <a:r>
              <a:rPr lang="en-US" altLang="zh-CN" sz="1200" dirty="0">
                <a:solidFill>
                  <a:srgbClr val="000000"/>
                </a:solidFill>
                <a:latin typeface="Arial" charset="0"/>
              </a:rPr>
              <a:t>2  </a:t>
            </a:r>
            <a:r>
              <a:rPr lang="en-US" sz="1200" dirty="0">
                <a:solidFill>
                  <a:srgbClr val="000000"/>
                </a:solidFill>
                <a:latin typeface="Arial" charset="0"/>
              </a:rPr>
              <a:t>CL_MEM_WRITE_ONLY：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只可以写的内存</a:t>
            </a:r>
            <a:endParaRPr lang="zh-CN" altLang="en-US" sz="1200" dirty="0">
              <a:solidFill>
                <a:srgbClr val="000000"/>
              </a:solidFill>
              <a:latin typeface="Arial" charset="0"/>
            </a:endParaRPr>
          </a:p>
          <a:p>
            <a:r>
              <a:rPr lang="en-US" altLang="zh-CN" sz="1200" dirty="0">
                <a:solidFill>
                  <a:srgbClr val="000000"/>
                </a:solidFill>
                <a:latin typeface="Arial" charset="0"/>
              </a:rPr>
              <a:t>3  </a:t>
            </a:r>
            <a:r>
              <a:rPr lang="en-US" sz="1200" dirty="0">
                <a:solidFill>
                  <a:srgbClr val="000000"/>
                </a:solidFill>
                <a:latin typeface="Arial" charset="0"/>
              </a:rPr>
              <a:t>CL_MEM_READ_ONLY：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只可以读的内存</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en-US" altLang="zh-CN" sz="1200" dirty="0">
                <a:solidFill>
                  <a:srgbClr val="000000"/>
                </a:solidFill>
                <a:latin typeface="Arial" charset="0"/>
              </a:rPr>
              <a:t>4  </a:t>
            </a:r>
            <a:r>
              <a:rPr lang="en-US" sz="1200" dirty="0">
                <a:solidFill>
                  <a:srgbClr val="000000"/>
                </a:solidFill>
                <a:latin typeface="Arial" charset="0"/>
              </a:rPr>
              <a:t>CL_MEM_USE_HOST_PTR：</a:t>
            </a:r>
            <a:r>
              <a:rPr lang="zh-CN" altLang="en-US" sz="1200" dirty="0">
                <a:solidFill>
                  <a:srgbClr val="000000"/>
                </a:solidFill>
                <a:latin typeface="Arial" charset="0"/>
              </a:rPr>
              <a:t>直接使用</a:t>
            </a:r>
            <a:r>
              <a:rPr lang="en-US" sz="1200" dirty="0">
                <a:solidFill>
                  <a:srgbClr val="000000"/>
                </a:solidFill>
                <a:latin typeface="Arial" charset="0"/>
              </a:rPr>
              <a:t>host</a:t>
            </a:r>
            <a:r>
              <a:rPr lang="zh-CN" altLang="en-US" sz="1200" dirty="0">
                <a:solidFill>
                  <a:srgbClr val="000000"/>
                </a:solidFill>
                <a:latin typeface="Arial" charset="0"/>
              </a:rPr>
              <a:t>上一段已经分配的</a:t>
            </a:r>
            <a:r>
              <a:rPr lang="en-US" sz="1200" dirty="0">
                <a:solidFill>
                  <a:srgbClr val="000000"/>
                </a:solidFill>
                <a:latin typeface="Arial" charset="0"/>
              </a:rPr>
              <a:t>mem</a:t>
            </a:r>
            <a:r>
              <a:rPr lang="zh-CN" altLang="en-US" sz="1200" dirty="0">
                <a:solidFill>
                  <a:srgbClr val="000000"/>
                </a:solidFill>
                <a:latin typeface="Arial" charset="0"/>
              </a:rPr>
              <a:t>供</a:t>
            </a:r>
            <a:r>
              <a:rPr lang="en-US" sz="1200" dirty="0">
                <a:solidFill>
                  <a:srgbClr val="000000"/>
                </a:solidFill>
                <a:latin typeface="Arial" charset="0"/>
              </a:rPr>
              <a:t>device</a:t>
            </a:r>
            <a:r>
              <a:rPr lang="zh-CN" altLang="en-US" sz="1200" dirty="0">
                <a:solidFill>
                  <a:srgbClr val="000000"/>
                </a:solidFill>
                <a:latin typeface="Arial" charset="0"/>
              </a:rPr>
              <a:t>使用，注意：这里虽然是用了</a:t>
            </a:r>
            <a:r>
              <a:rPr lang="en-US" sz="1200" dirty="0">
                <a:solidFill>
                  <a:srgbClr val="000000"/>
                </a:solidFill>
                <a:latin typeface="Arial" charset="0"/>
              </a:rPr>
              <a:t>host</a:t>
            </a:r>
            <a:r>
              <a:rPr lang="zh-CN" altLang="en-US" sz="1200" dirty="0">
                <a:solidFill>
                  <a:srgbClr val="000000"/>
                </a:solidFill>
                <a:latin typeface="Arial" charset="0"/>
              </a:rPr>
              <a:t>上已经存在的内存，但是这个内存的值不一定会和经过</a:t>
            </a:r>
            <a:r>
              <a:rPr lang="en-US" sz="1200" dirty="0" err="1">
                <a:solidFill>
                  <a:srgbClr val="000000"/>
                </a:solidFill>
                <a:latin typeface="Arial" charset="0"/>
              </a:rPr>
              <a:t>kernal</a:t>
            </a:r>
            <a:r>
              <a:rPr lang="zh-CN" altLang="en-US" sz="1200" dirty="0">
                <a:solidFill>
                  <a:srgbClr val="000000"/>
                </a:solidFill>
                <a:latin typeface="Arial" charset="0"/>
              </a:rPr>
              <a:t>函数计算后的实际的值，即使用</a:t>
            </a:r>
            <a:r>
              <a:rPr lang="en-US" sz="1200" dirty="0" err="1">
                <a:solidFill>
                  <a:srgbClr val="000000"/>
                </a:solidFill>
                <a:latin typeface="Arial" charset="0"/>
              </a:rPr>
              <a:t>clEnqueueReadBuffer</a:t>
            </a:r>
            <a:r>
              <a:rPr lang="zh-CN" altLang="en-US" sz="1200" dirty="0">
                <a:solidFill>
                  <a:srgbClr val="000000"/>
                </a:solidFill>
                <a:latin typeface="Arial" charset="0"/>
              </a:rPr>
              <a:t>函数拷贝回的内存和原本的内存是不一样的，或者可以认为</a:t>
            </a:r>
            <a:r>
              <a:rPr lang="en-US" sz="1200" dirty="0" err="1">
                <a:solidFill>
                  <a:srgbClr val="000000"/>
                </a:solidFill>
                <a:latin typeface="Arial" charset="0"/>
              </a:rPr>
              <a:t>opencl</a:t>
            </a:r>
            <a:r>
              <a:rPr lang="zh-CN" altLang="en-US" sz="1200" dirty="0">
                <a:solidFill>
                  <a:srgbClr val="000000"/>
                </a:solidFill>
                <a:latin typeface="Arial" charset="0"/>
              </a:rPr>
              <a:t>虽然借用了这块内存作为</a:t>
            </a:r>
            <a:r>
              <a:rPr lang="en-US" sz="1200" dirty="0" err="1">
                <a:solidFill>
                  <a:srgbClr val="000000"/>
                </a:solidFill>
                <a:latin typeface="Arial" charset="0"/>
              </a:rPr>
              <a:t>cl_mem</a:t>
            </a:r>
            <a:r>
              <a:rPr lang="en-US" sz="1200" dirty="0">
                <a:solidFill>
                  <a:srgbClr val="000000"/>
                </a:solidFill>
                <a:latin typeface="Arial" charset="0"/>
              </a:rPr>
              <a:t>，</a:t>
            </a:r>
            <a:r>
              <a:rPr lang="zh-CN" altLang="en-US" sz="1200" dirty="0">
                <a:solidFill>
                  <a:srgbClr val="000000"/>
                </a:solidFill>
                <a:latin typeface="Arial" charset="0"/>
              </a:rPr>
              <a:t>但是并不保证同步的，不过初始的值是一样的，（可以使用</a:t>
            </a:r>
            <a:r>
              <a:rPr lang="en-US" sz="1200" dirty="0" err="1">
                <a:solidFill>
                  <a:srgbClr val="000000"/>
                </a:solidFill>
                <a:latin typeface="Arial" charset="0"/>
              </a:rPr>
              <a:t>mapmem</a:t>
            </a:r>
            <a:r>
              <a:rPr lang="zh-CN" altLang="en-US" sz="1200" dirty="0">
                <a:solidFill>
                  <a:srgbClr val="000000"/>
                </a:solidFill>
                <a:latin typeface="Arial" charset="0"/>
              </a:rPr>
              <a:t>等方式来同步）</a:t>
            </a:r>
            <a:endParaRPr lang="zh-CN" altLang="en-US" sz="1200" dirty="0">
              <a:solidFill>
                <a:srgbClr val="000000"/>
              </a:solidFill>
              <a:latin typeface="Arial" charset="0"/>
            </a:endParaRPr>
          </a:p>
          <a:p>
            <a:r>
              <a:rPr lang="en-US" altLang="zh-CN" sz="1200" dirty="0">
                <a:solidFill>
                  <a:srgbClr val="000000"/>
                </a:solidFill>
                <a:latin typeface="Arial" charset="0"/>
              </a:rPr>
              <a:t>5  </a:t>
            </a:r>
            <a:r>
              <a:rPr lang="en-US" sz="1200" dirty="0">
                <a:solidFill>
                  <a:srgbClr val="000000"/>
                </a:solidFill>
                <a:latin typeface="Arial" charset="0"/>
              </a:rPr>
              <a:t>CL_MEM_ALLOC_HOST_PTR：</a:t>
            </a:r>
            <a:r>
              <a:rPr lang="zh-CN" altLang="en-US" sz="1200" dirty="0">
                <a:solidFill>
                  <a:srgbClr val="000000"/>
                </a:solidFill>
                <a:latin typeface="Arial" charset="0"/>
              </a:rPr>
              <a:t>在</a:t>
            </a:r>
            <a:r>
              <a:rPr lang="en-US" sz="1200" dirty="0">
                <a:solidFill>
                  <a:srgbClr val="000000"/>
                </a:solidFill>
                <a:latin typeface="Arial" charset="0"/>
              </a:rPr>
              <a:t>host</a:t>
            </a:r>
            <a:r>
              <a:rPr lang="zh-CN" altLang="en-US" sz="1200" dirty="0">
                <a:solidFill>
                  <a:srgbClr val="000000"/>
                </a:solidFill>
                <a:latin typeface="Arial" charset="0"/>
              </a:rPr>
              <a:t>上新开辟一段内存供</a:t>
            </a:r>
            <a:r>
              <a:rPr lang="en-US" sz="1200" dirty="0">
                <a:solidFill>
                  <a:srgbClr val="000000"/>
                </a:solidFill>
                <a:latin typeface="Arial" charset="0"/>
              </a:rPr>
              <a:t>device</a:t>
            </a:r>
            <a:r>
              <a:rPr lang="zh-CN" altLang="en-US" sz="1200" dirty="0">
                <a:solidFill>
                  <a:srgbClr val="000000"/>
                </a:solidFill>
                <a:latin typeface="Arial" charset="0"/>
              </a:rPr>
              <a:t>使用</a:t>
            </a:r>
            <a:endParaRPr lang="zh-CN" altLang="en-US" sz="1200" dirty="0">
              <a:solidFill>
                <a:srgbClr val="000000"/>
              </a:solidFill>
              <a:latin typeface="Arial" charset="0"/>
            </a:endParaRPr>
          </a:p>
          <a:p>
            <a:r>
              <a:rPr lang="en-US" altLang="zh-CN" sz="1200" dirty="0">
                <a:solidFill>
                  <a:srgbClr val="000000"/>
                </a:solidFill>
                <a:latin typeface="Arial" charset="0"/>
              </a:rPr>
              <a:t>6  </a:t>
            </a:r>
            <a:r>
              <a:rPr lang="en-US" sz="1200" dirty="0">
                <a:solidFill>
                  <a:srgbClr val="000000"/>
                </a:solidFill>
                <a:latin typeface="Arial" charset="0"/>
              </a:rPr>
              <a:t>CL_MEM_COPY_HOST_PTR：</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上开辟一段内存供</a:t>
            </a:r>
            <a:r>
              <a:rPr lang="en-US" sz="1200" dirty="0">
                <a:solidFill>
                  <a:srgbClr val="000000"/>
                </a:solidFill>
                <a:latin typeface="Arial" charset="0"/>
              </a:rPr>
              <a:t>device</a:t>
            </a:r>
            <a:r>
              <a:rPr lang="zh-CN" altLang="en-US" sz="1200" dirty="0">
                <a:solidFill>
                  <a:srgbClr val="000000"/>
                </a:solidFill>
                <a:latin typeface="Arial" charset="0"/>
              </a:rPr>
              <a:t>使用，并赋值为</a:t>
            </a:r>
            <a:r>
              <a:rPr lang="en-US" sz="1200" dirty="0">
                <a:solidFill>
                  <a:srgbClr val="000000"/>
                </a:solidFill>
                <a:latin typeface="Arial" charset="0"/>
              </a:rPr>
              <a:t>host</a:t>
            </a:r>
            <a:r>
              <a:rPr lang="zh-CN" altLang="en-US" sz="1200" dirty="0">
                <a:solidFill>
                  <a:srgbClr val="000000"/>
                </a:solidFill>
                <a:latin typeface="Arial" charset="0"/>
              </a:rPr>
              <a:t>上一段已经存在的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7  CL_MEM_HOST_WRITE_ONLY: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只可写的</a:t>
            </a:r>
            <a:endParaRPr lang="zh-CN" altLang="en-US" sz="1200" dirty="0">
              <a:solidFill>
                <a:srgbClr val="000000"/>
              </a:solidFill>
              <a:latin typeface="Arial" charset="0"/>
            </a:endParaRPr>
          </a:p>
          <a:p>
            <a:r>
              <a:rPr lang="en-US" altLang="zh-CN" sz="1200" dirty="0">
                <a:solidFill>
                  <a:srgbClr val="000000"/>
                </a:solidFill>
                <a:latin typeface="Arial" charset="0"/>
              </a:rPr>
              <a:t>8  </a:t>
            </a:r>
            <a:r>
              <a:rPr lang="en-US" sz="1200" dirty="0">
                <a:solidFill>
                  <a:srgbClr val="000000"/>
                </a:solidFill>
                <a:latin typeface="Arial" charset="0"/>
              </a:rPr>
              <a:t>CL_MEM_HOST_READ_ONLY: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只可读的</a:t>
            </a:r>
            <a:endParaRPr lang="zh-CN" altLang="en-US" sz="1200" dirty="0">
              <a:solidFill>
                <a:srgbClr val="000000"/>
              </a:solidFill>
              <a:latin typeface="Arial" charset="0"/>
            </a:endParaRPr>
          </a:p>
          <a:p>
            <a:r>
              <a:rPr lang="en-US" altLang="zh-CN" sz="1200" dirty="0">
                <a:solidFill>
                  <a:srgbClr val="000000"/>
                </a:solidFill>
                <a:latin typeface="Arial" charset="0"/>
              </a:rPr>
              <a:t>9  </a:t>
            </a:r>
            <a:r>
              <a:rPr lang="en-US" sz="1200" dirty="0">
                <a:solidFill>
                  <a:srgbClr val="000000"/>
                </a:solidFill>
                <a:latin typeface="Arial" charset="0"/>
              </a:rPr>
              <a:t>CL_MEM_HOST_NO_ACCESS:</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可读可写的</a:t>
            </a:r>
            <a:endParaRPr lang="zh-CN" altLang="en-US" sz="1200" b="0" i="0" dirty="0">
              <a:solidFill>
                <a:srgbClr val="000000"/>
              </a:solidFill>
              <a:effectLst/>
              <a:latin typeface="Arial"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charset="0"/>
              </a:rPr>
              <a:t>内存的</a:t>
            </a:r>
            <a:r>
              <a:rPr lang="en-US" sz="1400" b="1" dirty="0" err="1">
                <a:solidFill>
                  <a:srgbClr val="000000"/>
                </a:solidFill>
                <a:latin typeface="Arial" charset="0"/>
              </a:rPr>
              <a:t>call_back</a:t>
            </a:r>
            <a:r>
              <a:rPr lang="en-US" sz="1400" b="1" dirty="0">
                <a:solidFill>
                  <a:srgbClr val="000000"/>
                </a:solidFill>
                <a:latin typeface="Arial" charset="0"/>
              </a:rPr>
              <a:t>:</a:t>
            </a:r>
            <a:endParaRPr lang="en-US" sz="1400" dirty="0">
              <a:solidFill>
                <a:srgbClr val="000000"/>
              </a:solidFill>
              <a:latin typeface="Arial" charset="0"/>
            </a:endParaRPr>
          </a:p>
          <a:p>
            <a:r>
              <a:rPr lang="zh-CN" altLang="en-US" sz="1400" dirty="0">
                <a:solidFill>
                  <a:srgbClr val="000000"/>
                </a:solidFill>
                <a:latin typeface="Arial" charset="0"/>
              </a:rPr>
              <a:t>有些方式 ，如</a:t>
            </a:r>
            <a:r>
              <a:rPr lang="en-US" sz="1400" dirty="0" err="1">
                <a:solidFill>
                  <a:srgbClr val="000000"/>
                </a:solidFill>
                <a:latin typeface="Arial" charset="0"/>
              </a:rPr>
              <a:t>CL_MEM_USE_HOST_PTR,cl_mem</a:t>
            </a:r>
            <a:r>
              <a:rPr lang="zh-CN" altLang="en-US" sz="1400" dirty="0">
                <a:solidFill>
                  <a:srgbClr val="000000"/>
                </a:solidFill>
                <a:latin typeface="Arial" charset="0"/>
              </a:rPr>
              <a:t>使用的存储空间实际就在</a:t>
            </a:r>
            <a:r>
              <a:rPr lang="en-US" sz="1400" dirty="0">
                <a:solidFill>
                  <a:srgbClr val="000000"/>
                </a:solidFill>
                <a:latin typeface="Arial" charset="0"/>
              </a:rPr>
              <a:t>host mem</a:t>
            </a:r>
            <a:r>
              <a:rPr lang="zh-CN" altLang="en-US" sz="1400" dirty="0">
                <a:solidFill>
                  <a:srgbClr val="000000"/>
                </a:solidFill>
                <a:latin typeface="Arial" charset="0"/>
              </a:rPr>
              <a:t>上，所以我们要小心处理这块主存，比如你删了它，但是</a:t>
            </a:r>
            <a:r>
              <a:rPr lang="en-US" sz="1400" dirty="0" err="1">
                <a:solidFill>
                  <a:srgbClr val="000000"/>
                </a:solidFill>
                <a:latin typeface="Arial" charset="0"/>
              </a:rPr>
              <a:t>cl_mem</a:t>
            </a:r>
            <a:r>
              <a:rPr lang="zh-CN" altLang="en-US" sz="1400" dirty="0">
                <a:solidFill>
                  <a:srgbClr val="000000"/>
                </a:solidFill>
                <a:latin typeface="Arial" charset="0"/>
              </a:rPr>
              <a:t>还在用呢，就会出现问题，而</a:t>
            </a:r>
            <a:r>
              <a:rPr lang="en-US" sz="1400" b="1" dirty="0" err="1">
                <a:solidFill>
                  <a:srgbClr val="000000"/>
                </a:solidFill>
                <a:latin typeface="Arial" charset="0"/>
              </a:rPr>
              <a:t>clReleaseMemObject</a:t>
            </a:r>
            <a:r>
              <a:rPr lang="zh-CN" altLang="en-US" sz="1400" dirty="0">
                <a:solidFill>
                  <a:srgbClr val="000000"/>
                </a:solidFill>
                <a:latin typeface="Arial" charset="0"/>
              </a:rPr>
              <a:t>并不一定会马上删除这个</a:t>
            </a:r>
            <a:r>
              <a:rPr lang="en-US" sz="1400" dirty="0" err="1">
                <a:solidFill>
                  <a:srgbClr val="000000"/>
                </a:solidFill>
                <a:latin typeface="Arial" charset="0"/>
              </a:rPr>
              <a:t>Cl_mem</a:t>
            </a:r>
            <a:r>
              <a:rPr lang="en-US" sz="1400" dirty="0">
                <a:solidFill>
                  <a:srgbClr val="000000"/>
                </a:solidFill>
                <a:latin typeface="Arial" charset="0"/>
              </a:rPr>
              <a:t>，</a:t>
            </a:r>
            <a:r>
              <a:rPr lang="zh-CN" altLang="en-US" sz="1400" dirty="0">
                <a:solidFill>
                  <a:srgbClr val="000000"/>
                </a:solidFill>
                <a:latin typeface="Arial" charset="0"/>
              </a:rPr>
              <a:t>它只是一个引用计数的消减，这里需要一个回调，告诉我们什么时候这块主存可以被放心的清理掉，就是</a:t>
            </a:r>
            <a:r>
              <a:rPr lang="en-US" sz="1400" dirty="0" err="1">
                <a:solidFill>
                  <a:srgbClr val="000000"/>
                </a:solidFill>
                <a:latin typeface="Arial" charset="0"/>
              </a:rPr>
              <a:t>clSetMemObjectDestructorCallback</a:t>
            </a:r>
            <a:endParaRPr lang="en-US" sz="1400" dirty="0">
              <a:solidFill>
                <a:srgbClr val="000000"/>
              </a:solidFill>
              <a:latin typeface="Arial" charset="0"/>
            </a:endParaRPr>
          </a:p>
          <a:p>
            <a:r>
              <a:rPr lang="en-US" sz="1400" dirty="0">
                <a:solidFill>
                  <a:srgbClr val="000000"/>
                </a:solidFill>
                <a:latin typeface="Arial" charset="0"/>
              </a:rPr>
              <a:t>CL</a:t>
            </a:r>
            <a:r>
              <a:rPr lang="zh-CN" altLang="en-US" sz="1400" dirty="0">
                <a:solidFill>
                  <a:srgbClr val="000000"/>
                </a:solidFill>
                <a:latin typeface="Arial" charset="0"/>
              </a:rPr>
              <a:t>的规范中特别说明最好不要在这个</a:t>
            </a:r>
            <a:r>
              <a:rPr lang="en-US" sz="1400" dirty="0">
                <a:solidFill>
                  <a:srgbClr val="000000"/>
                </a:solidFill>
                <a:latin typeface="Arial" charset="0"/>
              </a:rPr>
              <a:t>callback</a:t>
            </a:r>
            <a:r>
              <a:rPr lang="zh-CN" altLang="en-US" sz="1400" dirty="0">
                <a:solidFill>
                  <a:srgbClr val="000000"/>
                </a:solidFill>
                <a:latin typeface="Arial" charset="0"/>
              </a:rPr>
              <a:t>里面加入耗时的系统和</a:t>
            </a:r>
            <a:r>
              <a:rPr lang="en-US" sz="1400" dirty="0">
                <a:solidFill>
                  <a:srgbClr val="000000"/>
                </a:solidFill>
                <a:latin typeface="Arial" charset="0"/>
              </a:rPr>
              <a:t>cl API。</a:t>
            </a:r>
            <a:endParaRPr lang="en-US" sz="1400" b="0" i="0" dirty="0">
              <a:solidFill>
                <a:srgbClr val="000000"/>
              </a:solidFill>
              <a:effectLst/>
              <a:latin typeface="Arial"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charset="0"/>
            </a:endParaRPr>
          </a:p>
          <a:p>
            <a:r>
              <a:rPr lang="zh-CN" altLang="en-US" sz="1200" dirty="0" smtClean="0">
                <a:solidFill>
                  <a:srgbClr val="000000"/>
                </a:solidFill>
                <a:latin typeface="Arial" charset="0"/>
              </a:rPr>
              <a:t>函</a:t>
            </a:r>
            <a:r>
              <a:rPr lang="zh-CN" altLang="en-US" sz="1200" dirty="0">
                <a:solidFill>
                  <a:srgbClr val="000000"/>
                </a:solidFill>
                <a:latin typeface="Arial" charset="0"/>
              </a:rPr>
              <a:t>数将创建（或分配）一片</a:t>
            </a:r>
            <a:r>
              <a:rPr lang="en-US" sz="1200" dirty="0">
                <a:solidFill>
                  <a:srgbClr val="000000"/>
                </a:solidFill>
                <a:latin typeface="Arial" charset="0"/>
              </a:rPr>
              <a:t>buffer，</a:t>
            </a:r>
            <a:r>
              <a:rPr lang="zh-CN" altLang="en-US" sz="1200" dirty="0">
                <a:solidFill>
                  <a:srgbClr val="000000"/>
                </a:solidFill>
                <a:latin typeface="Arial" charset="0"/>
              </a:rPr>
              <a:t>并返回。这里创建的</a:t>
            </a:r>
            <a:r>
              <a:rPr lang="en-US" sz="1200" dirty="0">
                <a:solidFill>
                  <a:srgbClr val="000000"/>
                </a:solidFill>
                <a:latin typeface="Arial" charset="0"/>
              </a:rPr>
              <a:t>mem</a:t>
            </a:r>
            <a:r>
              <a:rPr lang="zh-CN" altLang="en-US" sz="1200" dirty="0">
                <a:solidFill>
                  <a:srgbClr val="000000"/>
                </a:solidFill>
                <a:latin typeface="Arial" charset="0"/>
              </a:rPr>
              <a:t>可以是</a:t>
            </a:r>
            <a:r>
              <a:rPr lang="en-US" sz="1200" dirty="0" err="1">
                <a:solidFill>
                  <a:srgbClr val="000000"/>
                </a:solidFill>
                <a:latin typeface="Arial" charset="0"/>
              </a:rPr>
              <a:t>globla</a:t>
            </a:r>
            <a:r>
              <a:rPr lang="zh-CN" altLang="en-US" sz="1200" dirty="0">
                <a:solidFill>
                  <a:srgbClr val="000000"/>
                </a:solidFill>
                <a:latin typeface="Arial" charset="0"/>
              </a:rPr>
              <a:t>也可以是</a:t>
            </a:r>
            <a:r>
              <a:rPr lang="en-US" sz="1200" dirty="0">
                <a:solidFill>
                  <a:srgbClr val="000000"/>
                </a:solidFill>
                <a:latin typeface="Arial" charset="0"/>
              </a:rPr>
              <a:t>local</a:t>
            </a:r>
            <a:r>
              <a:rPr lang="zh-CN" altLang="en-US" sz="1200" dirty="0">
                <a:solidFill>
                  <a:srgbClr val="000000"/>
                </a:solidFill>
                <a:latin typeface="Arial" charset="0"/>
              </a:rPr>
              <a:t>或</a:t>
            </a:r>
            <a:r>
              <a:rPr lang="en-US" sz="1200" dirty="0">
                <a:solidFill>
                  <a:srgbClr val="000000"/>
                </a:solidFill>
                <a:latin typeface="Arial" charset="0"/>
              </a:rPr>
              <a:t>private，</a:t>
            </a:r>
            <a:r>
              <a:rPr lang="zh-CN" altLang="en-US" sz="1200" dirty="0">
                <a:solidFill>
                  <a:srgbClr val="000000"/>
                </a:solidFill>
                <a:latin typeface="Arial" charset="0"/>
              </a:rPr>
              <a:t>具体要看</a:t>
            </a:r>
            <a:r>
              <a:rPr lang="en-US" sz="1200" dirty="0" err="1">
                <a:solidFill>
                  <a:srgbClr val="000000"/>
                </a:solidFill>
                <a:latin typeface="Arial" charset="0"/>
              </a:rPr>
              <a:t>kernal</a:t>
            </a:r>
            <a:r>
              <a:rPr lang="zh-CN" altLang="en-US" sz="1200" dirty="0">
                <a:solidFill>
                  <a:srgbClr val="000000"/>
                </a:solidFill>
                <a:latin typeface="Arial" charset="0"/>
              </a:rPr>
              <a:t>中怎样声明限定符。</a:t>
            </a:r>
            <a:r>
              <a:rPr lang="en-US" sz="1200" dirty="0">
                <a:solidFill>
                  <a:srgbClr val="000000"/>
                </a:solidFill>
                <a:latin typeface="Arial" charset="0"/>
              </a:rPr>
              <a:t>cl</a:t>
            </a:r>
            <a:r>
              <a:rPr lang="zh-CN" altLang="en-US" sz="1200" dirty="0">
                <a:solidFill>
                  <a:srgbClr val="000000"/>
                </a:solidFill>
                <a:latin typeface="Arial" charset="0"/>
              </a:rPr>
              <a:t>会根据执行情况自动管理</a:t>
            </a:r>
            <a:r>
              <a:rPr lang="en-US" sz="1200" dirty="0">
                <a:solidFill>
                  <a:srgbClr val="000000"/>
                </a:solidFill>
                <a:latin typeface="Arial" charset="0"/>
              </a:rPr>
              <a:t>global</a:t>
            </a:r>
            <a:r>
              <a:rPr lang="zh-CN" altLang="en-US" sz="1200" dirty="0">
                <a:solidFill>
                  <a:srgbClr val="000000"/>
                </a:solidFill>
                <a:latin typeface="Arial" charset="0"/>
              </a:rPr>
              <a:t>到更进一层如</a:t>
            </a:r>
            <a:r>
              <a:rPr lang="en-US" sz="1200" dirty="0">
                <a:solidFill>
                  <a:srgbClr val="000000"/>
                </a:solidFill>
                <a:latin typeface="Arial" charset="0"/>
              </a:rPr>
              <a:t>private</a:t>
            </a:r>
            <a:r>
              <a:rPr lang="zh-CN" altLang="en-US" sz="1200" dirty="0">
                <a:solidFill>
                  <a:srgbClr val="000000"/>
                </a:solidFill>
                <a:latin typeface="Arial" charset="0"/>
              </a:rPr>
              <a:t>的</a:t>
            </a:r>
            <a:r>
              <a:rPr lang="en-US" sz="1200" dirty="0">
                <a:solidFill>
                  <a:srgbClr val="000000"/>
                </a:solidFill>
                <a:latin typeface="Arial" charset="0"/>
              </a:rPr>
              <a:t>copy。</a:t>
            </a:r>
            <a:r>
              <a:rPr lang="zh-CN" altLang="en-US" sz="1200" dirty="0">
                <a:solidFill>
                  <a:srgbClr val="000000"/>
                </a:solidFill>
                <a:latin typeface="Arial" charset="0"/>
              </a:rPr>
              <a:t>这里的</a:t>
            </a:r>
            <a:r>
              <a:rPr lang="en-US" sz="1200" dirty="0">
                <a:solidFill>
                  <a:srgbClr val="000000"/>
                </a:solidFill>
                <a:latin typeface="Arial" charset="0"/>
              </a:rPr>
              <a:t>buffer</a:t>
            </a:r>
            <a:r>
              <a:rPr lang="zh-CN" altLang="en-US" sz="1200" dirty="0">
                <a:solidFill>
                  <a:srgbClr val="000000"/>
                </a:solidFill>
                <a:latin typeface="Arial" charset="0"/>
              </a:rPr>
              <a:t>概念是用于</a:t>
            </a:r>
            <a:r>
              <a:rPr lang="en-US" sz="1200" dirty="0" err="1">
                <a:solidFill>
                  <a:srgbClr val="000000"/>
                </a:solidFill>
                <a:latin typeface="Arial" charset="0"/>
              </a:rPr>
              <a:t>kernal</a:t>
            </a:r>
            <a:r>
              <a:rPr lang="zh-CN" altLang="en-US" sz="1200" dirty="0">
                <a:solidFill>
                  <a:srgbClr val="000000"/>
                </a:solidFill>
                <a:latin typeface="Arial" charset="0"/>
              </a:rPr>
              <a:t>函数计算</a:t>
            </a:r>
            <a:r>
              <a:rPr lang="zh-CN" altLang="en-US" sz="1200" dirty="0" smtClean="0">
                <a:solidFill>
                  <a:srgbClr val="000000"/>
                </a:solidFill>
                <a:latin typeface="Arial" charset="0"/>
              </a:rPr>
              <a:t>的</a:t>
            </a:r>
            <a:r>
              <a:rPr lang="en-US" altLang="zh-CN" sz="1200" dirty="0" smtClean="0">
                <a:solidFill>
                  <a:srgbClr val="000000"/>
                </a:solidFill>
                <a:latin typeface="Arial" charset="0"/>
              </a:rPr>
              <a:t>.</a:t>
            </a:r>
            <a:endParaRPr lang="en-US" altLang="zh-CN" sz="1200" dirty="0" smtClean="0">
              <a:solidFill>
                <a:srgbClr val="000000"/>
              </a:solidFill>
              <a:latin typeface="Arial" charset="0"/>
            </a:endParaRPr>
          </a:p>
          <a:p>
            <a:endParaRPr lang="en-US" sz="1200" dirty="0">
              <a:solidFill>
                <a:srgbClr val="000000"/>
              </a:solidFill>
              <a:latin typeface="Arial" charset="0"/>
            </a:endParaRPr>
          </a:p>
          <a:p>
            <a:r>
              <a:rPr lang="en-US" sz="1200" dirty="0" smtClean="0">
                <a:solidFill>
                  <a:srgbClr val="000000"/>
                </a:solidFill>
                <a:latin typeface="Arial" charset="0"/>
              </a:rPr>
              <a:t>MAP</a:t>
            </a:r>
            <a:r>
              <a:rPr lang="zh-CN" altLang="en-US" sz="1200" dirty="0" smtClean="0">
                <a:solidFill>
                  <a:srgbClr val="000000"/>
                </a:solidFill>
                <a:latin typeface="Arial" charset="0"/>
              </a:rPr>
              <a:t>与</a:t>
            </a:r>
            <a:r>
              <a:rPr lang="en-US" altLang="zh-CN" sz="1200" dirty="0" err="1" smtClean="0">
                <a:solidFill>
                  <a:srgbClr val="000000"/>
                </a:solidFill>
                <a:latin typeface="Arial" charset="0"/>
              </a:rPr>
              <a:t>CopyBack</a:t>
            </a:r>
            <a:r>
              <a:rPr lang="zh-CN" altLang="en-US" sz="1200" dirty="0" smtClean="0">
                <a:solidFill>
                  <a:srgbClr val="000000"/>
                </a:solidFill>
                <a:latin typeface="Arial" charset="0"/>
              </a:rPr>
              <a:t>的性能对比</a:t>
            </a:r>
            <a:endParaRPr lang="en-US" altLang="zh-CN" sz="1200" dirty="0" smtClean="0">
              <a:solidFill>
                <a:srgbClr val="000000"/>
              </a:solidFill>
              <a:latin typeface="Arial"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charset="0"/>
              </a:rPr>
              <a:t>kernal</a:t>
            </a:r>
            <a:r>
              <a:rPr lang="zh-CN" altLang="en-US" sz="1100" i="1" dirty="0">
                <a:solidFill>
                  <a:srgbClr val="000000"/>
                </a:solidFill>
                <a:latin typeface="Arial" charset="0"/>
              </a:rPr>
              <a:t>代码</a:t>
            </a:r>
            <a:endParaRPr lang="zh-CN" altLang="en-US" sz="1100" dirty="0">
              <a:solidFill>
                <a:srgbClr val="000000"/>
              </a:solidFill>
              <a:latin typeface="Arial" charset="0"/>
            </a:endParaRPr>
          </a:p>
          <a:p>
            <a:r>
              <a:rPr lang="zh-CN" altLang="en-US" sz="1100" i="1" dirty="0">
                <a:solidFill>
                  <a:srgbClr val="000000"/>
                </a:solidFill>
                <a:latin typeface="Arial" charset="0"/>
              </a:rPr>
              <a:t> </a:t>
            </a:r>
            <a:r>
              <a:rPr lang="en-US" altLang="zh-CN" sz="1100" i="1" dirty="0">
                <a:solidFill>
                  <a:srgbClr val="000000"/>
                </a:solidFill>
                <a:latin typeface="Arial" charset="0"/>
              </a:rPr>
              <a:t>__</a:t>
            </a:r>
            <a:r>
              <a:rPr lang="en-US" sz="1100" i="1" dirty="0">
                <a:solidFill>
                  <a:srgbClr val="000000"/>
                </a:solidFill>
                <a:latin typeface="Arial" charset="0"/>
              </a:rPr>
              <a:t>kernel void adder(__global </a:t>
            </a:r>
            <a:r>
              <a:rPr lang="en-US" sz="1100" i="1" dirty="0" err="1">
                <a:solidFill>
                  <a:srgbClr val="000000"/>
                </a:solidFill>
                <a:latin typeface="Arial" charset="0"/>
              </a:rPr>
              <a:t>const</a:t>
            </a:r>
            <a:r>
              <a:rPr lang="en-US" sz="1100" i="1" dirty="0">
                <a:solidFill>
                  <a:srgbClr val="000000"/>
                </a:solidFill>
                <a:latin typeface="Arial" charset="0"/>
              </a:rPr>
              <a:t> float* a, __global </a:t>
            </a:r>
            <a:r>
              <a:rPr lang="en-US" sz="1100" i="1" dirty="0" err="1">
                <a:solidFill>
                  <a:srgbClr val="000000"/>
                </a:solidFill>
                <a:latin typeface="Arial" charset="0"/>
              </a:rPr>
              <a:t>const</a:t>
            </a:r>
            <a:r>
              <a:rPr lang="en-US" sz="1100" i="1" dirty="0">
                <a:solidFill>
                  <a:srgbClr val="000000"/>
                </a:solidFill>
                <a:latin typeface="Arial" charset="0"/>
              </a:rPr>
              <a:t> float* b, __global float* result)</a:t>
            </a:r>
            <a:br>
              <a:rPr lang="en-US" sz="1100" i="1" dirty="0">
                <a:solidFill>
                  <a:srgbClr val="000000"/>
                </a:solidFill>
                <a:latin typeface="Arial" charset="0"/>
              </a:rPr>
            </a:b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 </a:t>
            </a:r>
            <a:r>
              <a:rPr lang="en-US" sz="1100" i="1" dirty="0" err="1">
                <a:solidFill>
                  <a:srgbClr val="000000"/>
                </a:solidFill>
                <a:latin typeface="Arial" charset="0"/>
              </a:rPr>
              <a:t>int</a:t>
            </a:r>
            <a:r>
              <a:rPr lang="en-US" sz="1100" i="1" dirty="0">
                <a:solidFill>
                  <a:srgbClr val="000000"/>
                </a:solidFill>
                <a:latin typeface="Arial" charset="0"/>
              </a:rPr>
              <a:t> </a:t>
            </a:r>
            <a:r>
              <a:rPr lang="en-US" sz="1100" i="1" dirty="0" err="1">
                <a:solidFill>
                  <a:srgbClr val="000000"/>
                </a:solidFill>
                <a:latin typeface="Arial" charset="0"/>
              </a:rPr>
              <a:t>idx</a:t>
            </a:r>
            <a:r>
              <a:rPr lang="en-US" sz="1100" i="1" dirty="0">
                <a:solidFill>
                  <a:srgbClr val="000000"/>
                </a:solidFill>
                <a:latin typeface="Arial" charset="0"/>
              </a:rPr>
              <a:t> = </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i="1" dirty="0">
                <a:solidFill>
                  <a:srgbClr val="000000"/>
                </a:solidFill>
                <a:latin typeface="Arial" charset="0"/>
              </a:rPr>
              <a:t>得到当前单元格的</a:t>
            </a:r>
            <a:r>
              <a:rPr lang="en-US" altLang="zh-CN" sz="1100" i="1" dirty="0">
                <a:solidFill>
                  <a:srgbClr val="000000"/>
                </a:solidFill>
                <a:latin typeface="Arial" charset="0"/>
              </a:rPr>
              <a:t>0</a:t>
            </a:r>
            <a:r>
              <a:rPr lang="zh-CN" altLang="en-US" sz="1100" i="1" dirty="0">
                <a:solidFill>
                  <a:srgbClr val="000000"/>
                </a:solidFill>
                <a:latin typeface="Arial" charset="0"/>
              </a:rPr>
              <a:t>维度上的序号</a:t>
            </a:r>
            <a:br>
              <a:rPr lang="zh-CN" altLang="en-US" sz="1100" i="1" dirty="0">
                <a:solidFill>
                  <a:srgbClr val="000000"/>
                </a:solidFill>
                <a:latin typeface="Arial" charset="0"/>
              </a:rPr>
            </a:br>
            <a:r>
              <a:rPr lang="zh-CN" altLang="en-US" sz="1100" i="1" dirty="0">
                <a:solidFill>
                  <a:srgbClr val="000000"/>
                </a:solidFill>
                <a:latin typeface="Arial" charset="0"/>
              </a:rPr>
              <a:t> </a:t>
            </a:r>
            <a:r>
              <a:rPr lang="en-US" sz="1100" i="1" dirty="0">
                <a:solidFill>
                  <a:srgbClr val="000000"/>
                </a:solidFill>
                <a:latin typeface="Arial" charset="0"/>
              </a:rPr>
              <a:t>result[</a:t>
            </a:r>
            <a:r>
              <a:rPr lang="en-US" sz="1100" i="1" dirty="0" err="1">
                <a:solidFill>
                  <a:srgbClr val="000000"/>
                </a:solidFill>
                <a:latin typeface="Arial" charset="0"/>
              </a:rPr>
              <a:t>idx</a:t>
            </a:r>
            <a:r>
              <a:rPr lang="en-US" sz="1100" i="1" dirty="0">
                <a:solidFill>
                  <a:srgbClr val="000000"/>
                </a:solidFill>
                <a:latin typeface="Arial" charset="0"/>
              </a:rPr>
              <a:t>] = a[</a:t>
            </a:r>
            <a:r>
              <a:rPr lang="en-US" sz="1100" i="1" dirty="0" err="1">
                <a:solidFill>
                  <a:srgbClr val="000000"/>
                </a:solidFill>
                <a:latin typeface="Arial" charset="0"/>
              </a:rPr>
              <a:t>idx</a:t>
            </a:r>
            <a:r>
              <a:rPr lang="en-US" sz="1100" i="1" dirty="0">
                <a:solidFill>
                  <a:srgbClr val="000000"/>
                </a:solidFill>
                <a:latin typeface="Arial" charset="0"/>
              </a:rPr>
              <a:t>] + b[</a:t>
            </a:r>
            <a:r>
              <a:rPr lang="en-US" sz="1100" i="1" dirty="0" err="1">
                <a:solidFill>
                  <a:srgbClr val="000000"/>
                </a:solidFill>
                <a:latin typeface="Arial" charset="0"/>
              </a:rPr>
              <a:t>idx</a:t>
            </a: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a:t>
            </a:r>
            <a:endParaRPr lang="en-US" sz="1100" dirty="0">
              <a:solidFill>
                <a:srgbClr val="000000"/>
              </a:solidFill>
              <a:latin typeface="Arial" charset="0"/>
            </a:endParaRPr>
          </a:p>
          <a:p>
            <a:r>
              <a:rPr lang="zh-CN" altLang="en-US" sz="1100" dirty="0">
                <a:solidFill>
                  <a:srgbClr val="000000"/>
                </a:solidFill>
                <a:latin typeface="Arial" charset="0"/>
              </a:rPr>
              <a:t>参数说明：</a:t>
            </a:r>
            <a:endParaRPr lang="zh-CN" altLang="en-US" sz="1100" dirty="0">
              <a:solidFill>
                <a:srgbClr val="000000"/>
              </a:solidFill>
              <a:latin typeface="Arial" charset="0"/>
            </a:endParaRPr>
          </a:p>
          <a:p>
            <a:r>
              <a:rPr lang="en-US" sz="1100" i="1" dirty="0" err="1">
                <a:solidFill>
                  <a:srgbClr val="000000"/>
                </a:solidFill>
                <a:latin typeface="Arial" charset="0"/>
              </a:rPr>
              <a:t>command_queue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执行那个</a:t>
            </a:r>
            <a:r>
              <a:rPr lang="en-US" sz="1100" dirty="0">
                <a:solidFill>
                  <a:srgbClr val="000000"/>
                </a:solidFill>
                <a:latin typeface="Arial" charset="0"/>
              </a:rPr>
              <a:t>device</a:t>
            </a:r>
            <a:r>
              <a:rPr lang="zh-CN" altLang="en-US" sz="1100" dirty="0">
                <a:solidFill>
                  <a:srgbClr val="000000"/>
                </a:solidFill>
                <a:latin typeface="Arial" charset="0"/>
              </a:rPr>
              <a:t>的命令序列</a:t>
            </a:r>
            <a:endParaRPr lang="zh-CN" altLang="en-US" sz="1100" dirty="0">
              <a:solidFill>
                <a:srgbClr val="000000"/>
              </a:solidFill>
              <a:latin typeface="Arial" charset="0"/>
            </a:endParaRPr>
          </a:p>
          <a:p>
            <a:r>
              <a:rPr lang="en-US" sz="1100" i="1" dirty="0">
                <a:solidFill>
                  <a:srgbClr val="000000"/>
                </a:solidFill>
                <a:latin typeface="Arial" charset="0"/>
              </a:rPr>
              <a:t>kernel</a:t>
            </a:r>
            <a:r>
              <a:rPr lang="en-US" sz="1100" dirty="0">
                <a:solidFill>
                  <a:srgbClr val="000000"/>
                </a:solidFill>
                <a:latin typeface="Arial" charset="0"/>
              </a:rPr>
              <a:t>：</a:t>
            </a:r>
            <a:r>
              <a:rPr lang="zh-CN" altLang="en-US" sz="1100" dirty="0">
                <a:solidFill>
                  <a:srgbClr val="000000"/>
                </a:solidFill>
                <a:latin typeface="Arial" charset="0"/>
              </a:rPr>
              <a:t>待执行的</a:t>
            </a:r>
            <a:r>
              <a:rPr lang="en-US" sz="1100" dirty="0" err="1">
                <a:solidFill>
                  <a:srgbClr val="000000"/>
                </a:solidFill>
                <a:latin typeface="Arial" charset="0"/>
              </a:rPr>
              <a:t>kernal</a:t>
            </a:r>
            <a:r>
              <a:rPr lang="en-US" sz="1100" dirty="0">
                <a:solidFill>
                  <a:srgbClr val="000000"/>
                </a:solidFill>
                <a:latin typeface="Arial" charset="0"/>
              </a:rPr>
              <a:t> </a:t>
            </a:r>
            <a:r>
              <a:rPr lang="en-US" sz="1100" dirty="0" err="1">
                <a:solidFill>
                  <a:srgbClr val="000000"/>
                </a:solidFill>
                <a:latin typeface="Arial" charset="0"/>
              </a:rPr>
              <a:t>obj</a:t>
            </a:r>
            <a:endParaRPr lang="en-US" sz="1100" dirty="0">
              <a:solidFill>
                <a:srgbClr val="000000"/>
              </a:solidFill>
              <a:latin typeface="Arial" charset="0"/>
            </a:endParaRPr>
          </a:p>
          <a:p>
            <a:r>
              <a:rPr lang="en-US" sz="1100" i="1" dirty="0" err="1">
                <a:solidFill>
                  <a:srgbClr val="000000"/>
                </a:solidFill>
                <a:latin typeface="Arial" charset="0"/>
              </a:rPr>
              <a:t>work_dim</a:t>
            </a:r>
            <a:r>
              <a:rPr lang="en-US" sz="1100" dirty="0">
                <a:solidFill>
                  <a:srgbClr val="000000"/>
                </a:solidFill>
                <a:latin typeface="Arial" charset="0"/>
              </a:rPr>
              <a:t>：</a:t>
            </a:r>
            <a:r>
              <a:rPr lang="zh-CN" altLang="en-US" sz="1100" dirty="0">
                <a:solidFill>
                  <a:srgbClr val="000000"/>
                </a:solidFill>
                <a:latin typeface="Arial" charset="0"/>
              </a:rPr>
              <a:t>我们知道</a:t>
            </a:r>
            <a:r>
              <a:rPr lang="en-US" sz="1100" dirty="0">
                <a:solidFill>
                  <a:srgbClr val="000000"/>
                </a:solidFill>
                <a:latin typeface="Arial" charset="0"/>
              </a:rPr>
              <a:t>CL</a:t>
            </a:r>
            <a:r>
              <a:rPr lang="zh-CN" altLang="en-US" sz="1100" dirty="0">
                <a:solidFill>
                  <a:srgbClr val="000000"/>
                </a:solidFill>
                <a:latin typeface="Arial" charset="0"/>
              </a:rPr>
              <a:t>的执行是放在一个个独立的</a:t>
            </a:r>
            <a:r>
              <a:rPr lang="en-US" sz="1100" dirty="0">
                <a:solidFill>
                  <a:srgbClr val="000000"/>
                </a:solidFill>
                <a:latin typeface="Arial" charset="0"/>
              </a:rPr>
              <a:t>compute unit</a:t>
            </a:r>
            <a:r>
              <a:rPr lang="zh-CN" altLang="en-US" sz="1100" dirty="0">
                <a:solidFill>
                  <a:srgbClr val="000000"/>
                </a:solidFill>
                <a:latin typeface="Arial" charset="0"/>
              </a:rPr>
              <a:t>中进行的，你可以想像这些</a:t>
            </a:r>
            <a:r>
              <a:rPr lang="en-US" sz="1100" dirty="0">
                <a:solidFill>
                  <a:srgbClr val="000000"/>
                </a:solidFill>
                <a:latin typeface="Arial" charset="0"/>
              </a:rPr>
              <a:t>unit</a:t>
            </a:r>
            <a:r>
              <a:rPr lang="zh-CN" altLang="en-US" sz="1100" dirty="0">
                <a:solidFill>
                  <a:srgbClr val="000000"/>
                </a:solidFill>
                <a:latin typeface="Arial" charset="0"/>
              </a:rPr>
              <a:t>是排成一条线的，或是一个二维方阵，甚至是一个立体魔方，或着更高维，这里参数就描述这个执行的维度，从</a:t>
            </a:r>
            <a:r>
              <a:rPr lang="en-US" altLang="zh-CN" sz="1100" dirty="0">
                <a:solidFill>
                  <a:srgbClr val="000000"/>
                </a:solidFill>
                <a:latin typeface="Arial" charset="0"/>
              </a:rPr>
              <a:t>1</a:t>
            </a:r>
            <a:r>
              <a:rPr lang="zh-CN" altLang="en-US" sz="1100" dirty="0">
                <a:solidFill>
                  <a:srgbClr val="000000"/>
                </a:solidFill>
                <a:latin typeface="Arial" charset="0"/>
              </a:rPr>
              <a:t>到</a:t>
            </a:r>
            <a:r>
              <a:rPr lang="en-US" sz="1100" dirty="0">
                <a:solidFill>
                  <a:srgbClr val="000000"/>
                </a:solidFill>
                <a:latin typeface="Arial" charset="0"/>
              </a:rPr>
              <a:t>CL_DEVICE_MAX_WORK_ITEM_DIMENSIONS</a:t>
            </a:r>
            <a:r>
              <a:rPr lang="zh-CN" altLang="en-US" sz="1100" dirty="0">
                <a:solidFill>
                  <a:srgbClr val="000000"/>
                </a:solidFill>
                <a:latin typeface="Arial" charset="0"/>
              </a:rPr>
              <a:t>之间</a:t>
            </a:r>
            <a:endParaRPr lang="zh-CN" altLang="en-US" sz="1100" dirty="0">
              <a:solidFill>
                <a:srgbClr val="000000"/>
              </a:solidFill>
              <a:latin typeface="Arial" charset="0"/>
            </a:endParaRPr>
          </a:p>
          <a:p>
            <a:r>
              <a:rPr lang="en-US" sz="1100" i="1" dirty="0" err="1">
                <a:solidFill>
                  <a:srgbClr val="000000"/>
                </a:solidFill>
                <a:latin typeface="Arial" charset="0"/>
              </a:rPr>
              <a:t>global_work_size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每个维度的</a:t>
            </a:r>
            <a:r>
              <a:rPr lang="en-US" sz="1100" dirty="0">
                <a:solidFill>
                  <a:srgbClr val="000000"/>
                </a:solidFill>
                <a:latin typeface="Arial" charset="0"/>
              </a:rPr>
              <a:t>unit</a:t>
            </a:r>
            <a:r>
              <a:rPr lang="zh-CN" altLang="en-US" sz="1100" dirty="0">
                <a:solidFill>
                  <a:srgbClr val="000000"/>
                </a:solidFill>
                <a:latin typeface="Arial" charset="0"/>
              </a:rPr>
              <a:t>的数量，这样总共拥有的计算单元的数量将是</a:t>
            </a:r>
            <a:r>
              <a:rPr lang="en-US" sz="1100" i="1" dirty="0" err="1">
                <a:solidFill>
                  <a:srgbClr val="000000"/>
                </a:solidFill>
                <a:latin typeface="Arial" charset="0"/>
              </a:rPr>
              <a:t>global_work_size</a:t>
            </a:r>
            <a:r>
              <a:rPr lang="en-US" sz="1100" i="1" dirty="0">
                <a:solidFill>
                  <a:srgbClr val="000000"/>
                </a:solidFill>
                <a:latin typeface="Arial" charset="0"/>
              </a:rPr>
              <a:t>[0]*</a:t>
            </a:r>
            <a:r>
              <a:rPr lang="en-US" sz="1100" i="1" dirty="0" err="1">
                <a:solidFill>
                  <a:srgbClr val="000000"/>
                </a:solidFill>
                <a:latin typeface="Arial" charset="0"/>
              </a:rPr>
              <a:t>global_work_size</a:t>
            </a:r>
            <a:r>
              <a:rPr lang="en-US" sz="1100" i="1" dirty="0">
                <a:solidFill>
                  <a:srgbClr val="000000"/>
                </a:solidFill>
                <a:latin typeface="Arial" charset="0"/>
              </a:rPr>
              <a:t>[</a:t>
            </a:r>
            <a:r>
              <a:rPr lang="en-US" sz="1100" dirty="0">
                <a:solidFill>
                  <a:srgbClr val="000000"/>
                </a:solidFill>
                <a:latin typeface="Arial" charset="0"/>
              </a:rPr>
              <a:t>1]...</a:t>
            </a:r>
            <a:endParaRPr lang="en-US" sz="1100" dirty="0">
              <a:solidFill>
                <a:srgbClr val="000000"/>
              </a:solidFill>
              <a:latin typeface="Arial" charset="0"/>
            </a:endParaRPr>
          </a:p>
          <a:p>
            <a:r>
              <a:rPr lang="en-US" sz="1100" i="1" dirty="0" err="1">
                <a:solidFill>
                  <a:srgbClr val="000000"/>
                </a:solidFill>
                <a:latin typeface="Arial" charset="0"/>
              </a:rPr>
              <a:t>global_work_offset</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这里就是规定上面代码里每个维度上第一个</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dirty="0">
                <a:solidFill>
                  <a:srgbClr val="000000"/>
                </a:solidFill>
                <a:latin typeface="Arial" charset="0"/>
              </a:rPr>
              <a:t>得到的</a:t>
            </a:r>
            <a:r>
              <a:rPr lang="en-US" sz="1100" dirty="0">
                <a:solidFill>
                  <a:srgbClr val="000000"/>
                </a:solidFill>
                <a:latin typeface="Arial" charset="0"/>
              </a:rPr>
              <a:t>id，</a:t>
            </a:r>
            <a:r>
              <a:rPr lang="zh-CN" altLang="en-US" sz="1100" dirty="0">
                <a:solidFill>
                  <a:srgbClr val="000000"/>
                </a:solidFill>
                <a:latin typeface="Arial" charset="0"/>
              </a:rPr>
              <a:t>默认为</a:t>
            </a:r>
            <a:r>
              <a:rPr lang="en-US" altLang="zh-CN" sz="1100" dirty="0">
                <a:solidFill>
                  <a:srgbClr val="000000"/>
                </a:solidFill>
                <a:latin typeface="Arial" charset="0"/>
              </a:rPr>
              <a:t>0</a:t>
            </a:r>
            <a:r>
              <a:rPr lang="zh-CN" altLang="en-US" sz="1100" dirty="0">
                <a:solidFill>
                  <a:srgbClr val="000000"/>
                </a:solidFill>
                <a:latin typeface="Arial" charset="0"/>
              </a:rPr>
              <a:t>，例如计算一个一维的长度为</a:t>
            </a:r>
            <a:r>
              <a:rPr lang="en-US" altLang="zh-CN" sz="1100" dirty="0">
                <a:solidFill>
                  <a:srgbClr val="000000"/>
                </a:solidFill>
                <a:latin typeface="Arial" charset="0"/>
              </a:rPr>
              <a:t>255</a:t>
            </a:r>
            <a:r>
              <a:rPr lang="en-US" sz="1100" dirty="0">
                <a:solidFill>
                  <a:srgbClr val="000000"/>
                </a:solidFill>
                <a:latin typeface="Arial" charset="0"/>
              </a:rPr>
              <a:t>work_size</a:t>
            </a:r>
            <a:r>
              <a:rPr lang="zh-CN" altLang="en-US" sz="1100" dirty="0">
                <a:solidFill>
                  <a:srgbClr val="000000"/>
                </a:solidFill>
                <a:latin typeface="Arial" charset="0"/>
              </a:rPr>
              <a:t>的工作，</a:t>
            </a:r>
            <a:r>
              <a:rPr lang="en-US" sz="1100" dirty="0">
                <a:solidFill>
                  <a:srgbClr val="000000"/>
                </a:solidFill>
                <a:latin typeface="Arial" charset="0"/>
              </a:rPr>
              <a:t>cl</a:t>
            </a:r>
            <a:r>
              <a:rPr lang="zh-CN" altLang="en-US" sz="1100" dirty="0">
                <a:solidFill>
                  <a:srgbClr val="000000"/>
                </a:solidFill>
                <a:latin typeface="Arial" charset="0"/>
              </a:rPr>
              <a:t>会自动虚拟出</a:t>
            </a:r>
            <a:r>
              <a:rPr lang="en-US" altLang="zh-CN" sz="1100" dirty="0">
                <a:solidFill>
                  <a:srgbClr val="000000"/>
                </a:solidFill>
                <a:latin typeface="Arial" charset="0"/>
              </a:rPr>
              <a:t>255</a:t>
            </a:r>
            <a:r>
              <a:rPr lang="zh-CN" altLang="en-US" sz="1100" dirty="0">
                <a:solidFill>
                  <a:srgbClr val="000000"/>
                </a:solidFill>
                <a:latin typeface="Arial" charset="0"/>
              </a:rPr>
              <a:t>个计算单元，每个单元各自计算</a:t>
            </a:r>
            <a:r>
              <a:rPr lang="en-US" altLang="zh-CN" sz="1100" dirty="0">
                <a:solidFill>
                  <a:srgbClr val="000000"/>
                </a:solidFill>
                <a:latin typeface="Arial" charset="0"/>
              </a:rPr>
              <a:t>0-254</a:t>
            </a:r>
            <a:r>
              <a:rPr lang="zh-CN" altLang="en-US" sz="1100" dirty="0">
                <a:solidFill>
                  <a:srgbClr val="000000"/>
                </a:solidFill>
                <a:latin typeface="Arial" charset="0"/>
              </a:rPr>
              <a:t>位置的数相加，而如果你把他设为</a:t>
            </a:r>
            <a:r>
              <a:rPr lang="en-US" altLang="zh-CN" sz="1100" dirty="0">
                <a:solidFill>
                  <a:srgbClr val="000000"/>
                </a:solidFill>
                <a:latin typeface="Arial" charset="0"/>
              </a:rPr>
              <a:t>3</a:t>
            </a:r>
            <a:r>
              <a:rPr lang="zh-CN" altLang="en-US" sz="1100" dirty="0">
                <a:solidFill>
                  <a:srgbClr val="000000"/>
                </a:solidFill>
                <a:latin typeface="Arial" charset="0"/>
              </a:rPr>
              <a:t>，那么</a:t>
            </a:r>
            <a:r>
              <a:rPr lang="en-US" sz="1100" dirty="0">
                <a:solidFill>
                  <a:srgbClr val="000000"/>
                </a:solidFill>
                <a:latin typeface="Arial" charset="0"/>
              </a:rPr>
              <a:t>cl</a:t>
            </a:r>
            <a:r>
              <a:rPr lang="zh-CN" altLang="en-US" sz="1100" dirty="0">
                <a:solidFill>
                  <a:srgbClr val="000000"/>
                </a:solidFill>
                <a:latin typeface="Arial" charset="0"/>
              </a:rPr>
              <a:t>会从</a:t>
            </a:r>
            <a:r>
              <a:rPr lang="en-US" altLang="zh-CN" sz="1100" dirty="0">
                <a:solidFill>
                  <a:srgbClr val="000000"/>
                </a:solidFill>
                <a:latin typeface="Arial" charset="0"/>
              </a:rPr>
              <a:t>3</a:t>
            </a:r>
            <a:r>
              <a:rPr lang="zh-CN" altLang="en-US" sz="1100" dirty="0">
                <a:solidFill>
                  <a:srgbClr val="000000"/>
                </a:solidFill>
                <a:latin typeface="Arial" charset="0"/>
              </a:rPr>
              <a:t>开始算，也就是说</a:t>
            </a:r>
            <a:r>
              <a:rPr lang="en-US" altLang="zh-CN" sz="1100" dirty="0">
                <a:solidFill>
                  <a:srgbClr val="000000"/>
                </a:solidFill>
                <a:latin typeface="Arial" charset="0"/>
              </a:rPr>
              <a:t>3-254</a:t>
            </a:r>
            <a:r>
              <a:rPr lang="zh-CN" altLang="en-US" sz="1100" dirty="0">
                <a:solidFill>
                  <a:srgbClr val="000000"/>
                </a:solidFill>
                <a:latin typeface="Arial" charset="0"/>
              </a:rPr>
              <a:t>位置的</a:t>
            </a:r>
            <a:r>
              <a:rPr lang="en-US" sz="1100" dirty="0">
                <a:solidFill>
                  <a:srgbClr val="000000"/>
                </a:solidFill>
                <a:latin typeface="Arial" charset="0"/>
              </a:rPr>
              <a:t>unit</a:t>
            </a:r>
            <a:r>
              <a:rPr lang="zh-CN" altLang="en-US" sz="1100" dirty="0">
                <a:solidFill>
                  <a:srgbClr val="000000"/>
                </a:solidFill>
                <a:latin typeface="Arial" charset="0"/>
              </a:rPr>
              <a:t>会计算出结果，而</a:t>
            </a:r>
            <a:r>
              <a:rPr lang="en-US" altLang="zh-CN" sz="1100" dirty="0">
                <a:solidFill>
                  <a:srgbClr val="000000"/>
                </a:solidFill>
                <a:latin typeface="Arial" charset="0"/>
              </a:rPr>
              <a:t>0 -2</a:t>
            </a:r>
            <a:r>
              <a:rPr lang="zh-CN" altLang="en-US" sz="1100" dirty="0">
                <a:solidFill>
                  <a:srgbClr val="000000"/>
                </a:solidFill>
                <a:latin typeface="Arial" charset="0"/>
              </a:rPr>
              <a:t>这些</a:t>
            </a:r>
            <a:r>
              <a:rPr lang="en-US" sz="1100" dirty="0">
                <a:solidFill>
                  <a:srgbClr val="000000"/>
                </a:solidFill>
                <a:latin typeface="Arial" charset="0"/>
              </a:rPr>
              <a:t>unit</a:t>
            </a:r>
            <a:r>
              <a:rPr lang="zh-CN" altLang="en-US" sz="1100" dirty="0">
                <a:solidFill>
                  <a:srgbClr val="000000"/>
                </a:solidFill>
                <a:latin typeface="Arial" charset="0"/>
              </a:rPr>
              <a:t>根本不去参与计算。</a:t>
            </a:r>
            <a:endParaRPr lang="zh-CN" altLang="en-US" sz="1100" b="0" i="0" dirty="0">
              <a:solidFill>
                <a:srgbClr val="000000"/>
              </a:solidFill>
              <a:effectLst/>
              <a:latin typeface="Arial"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onCreate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savedInstanceState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findViewById</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View</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onClick</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MainActivity</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getContext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parent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charset="0"/>
              </a:rPr>
              <a:t>&lt;</a:t>
            </a:r>
            <a:r>
              <a:rPr kumimoji="0" lang="en-US" altLang="en-US" sz="800" b="0" i="0" u="none" strike="noStrike" cap="none" normalizeH="0" baseline="0" dirty="0" err="1" smtClean="0">
                <a:ln>
                  <a:noFill/>
                </a:ln>
                <a:solidFill>
                  <a:srgbClr val="333333"/>
                </a:solidFill>
                <a:effectLst/>
                <a:latin typeface="Arial" charset="0"/>
              </a:rPr>
              <a:t>MyRecyclerAdapter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onCreateViewHolder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viewType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parent</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itemLayout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onBindViewHolder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charset="0"/>
              </a:defRPr>
            </a:lvl1pPr>
            <a:lvl2pPr eaLnBrk="0" fontAlgn="base" hangingPunct="0">
              <a:spcBef>
                <a:spcPct val="30000"/>
              </a:spcBef>
              <a:spcAft>
                <a:spcPct val="0"/>
              </a:spcAft>
              <a:defRPr sz="1200">
                <a:solidFill>
                  <a:schemeClr val="tx1"/>
                </a:solidFill>
                <a:latin typeface="Arial" charset="0"/>
              </a:defRPr>
            </a:lvl2pPr>
            <a:lvl3pPr eaLnBrk="0" fontAlgn="base" hangingPunct="0">
              <a:spcBef>
                <a:spcPct val="30000"/>
              </a:spcBef>
              <a:spcAft>
                <a:spcPct val="0"/>
              </a:spcAft>
              <a:defRPr sz="1200">
                <a:solidFill>
                  <a:schemeClr val="tx1"/>
                </a:solidFill>
                <a:latin typeface="Arial" charset="0"/>
              </a:defRPr>
            </a:lvl3pPr>
            <a:lvl4pPr eaLnBrk="0" fontAlgn="base" hangingPunct="0">
              <a:spcBef>
                <a:spcPct val="30000"/>
              </a:spcBef>
              <a:spcAft>
                <a:spcPct val="0"/>
              </a:spcAft>
              <a:defRPr sz="1200">
                <a:solidFill>
                  <a:schemeClr val="tx1"/>
                </a:solidFill>
                <a:latin typeface="Arial" charset="0"/>
              </a:defRPr>
            </a:lvl4pPr>
            <a:lvl5pPr eaLnBrk="0" fontAlgn="base" hangingPunct="0">
              <a:spcBef>
                <a:spcPct val="30000"/>
              </a:spcBef>
              <a:spcAft>
                <a:spcPct val="0"/>
              </a:spcAft>
              <a:defRPr sz="1200">
                <a:solidFill>
                  <a:schemeClr val="tx1"/>
                </a:solidFill>
                <a:latin typeface="Arial" charset="0"/>
              </a:defRPr>
            </a:lvl5pPr>
            <a:lvl6pPr eaLnBrk="0" fontAlgn="base" hangingPunct="0">
              <a:spcBef>
                <a:spcPct val="30000"/>
              </a:spcBef>
              <a:spcAft>
                <a:spcPct val="0"/>
              </a:spcAft>
              <a:defRPr sz="1200">
                <a:solidFill>
                  <a:schemeClr val="tx1"/>
                </a:solidFill>
                <a:latin typeface="Arial" charset="0"/>
              </a:defRPr>
            </a:lvl6pPr>
            <a:lvl7pPr eaLnBrk="0" fontAlgn="base" hangingPunct="0">
              <a:spcBef>
                <a:spcPct val="30000"/>
              </a:spcBef>
              <a:spcAft>
                <a:spcPct val="0"/>
              </a:spcAft>
              <a:defRPr sz="1200">
                <a:solidFill>
                  <a:schemeClr val="tx1"/>
                </a:solidFill>
                <a:latin typeface="Arial" charset="0"/>
              </a:defRPr>
            </a:lvl7pPr>
            <a:lvl8pPr eaLnBrk="0" fontAlgn="base" hangingPunct="0">
              <a:spcBef>
                <a:spcPct val="30000"/>
              </a:spcBef>
              <a:spcAft>
                <a:spcPct val="0"/>
              </a:spcAft>
              <a:defRPr sz="1200">
                <a:solidFill>
                  <a:schemeClr val="tx1"/>
                </a:solidFill>
                <a:latin typeface="Arial" charset="0"/>
              </a:defRPr>
            </a:lvl8pPr>
            <a:lvl9pPr eaLnBrk="0" fontAlgn="base" hangingPunct="0">
              <a:spcBef>
                <a:spcPct val="30000"/>
              </a:spcBef>
              <a:spcAft>
                <a:spcPct val="0"/>
              </a:spcAft>
              <a:defRPr sz="12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charset="0"/>
              </a:rPr>
              <a:t>不同</a:t>
            </a:r>
            <a:r>
              <a:rPr lang="en-US" sz="1200" b="1" dirty="0">
                <a:solidFill>
                  <a:srgbClr val="000000"/>
                </a:solidFill>
                <a:latin typeface="Arial" charset="0"/>
              </a:rPr>
              <a:t>device</a:t>
            </a:r>
            <a:r>
              <a:rPr lang="zh-CN" altLang="en-US" sz="1200" b="1" dirty="0">
                <a:solidFill>
                  <a:srgbClr val="000000"/>
                </a:solidFill>
                <a:latin typeface="Arial" charset="0"/>
              </a:rPr>
              <a:t>上的</a:t>
            </a:r>
            <a:r>
              <a:rPr lang="en-US" sz="1200" b="1" dirty="0">
                <a:solidFill>
                  <a:srgbClr val="000000"/>
                </a:solidFill>
                <a:latin typeface="Arial" charset="0"/>
              </a:rPr>
              <a:t>event：</a:t>
            </a:r>
            <a:endParaRPr lang="en-US" sz="1200" dirty="0">
              <a:solidFill>
                <a:srgbClr val="000000"/>
              </a:solidFill>
              <a:latin typeface="Arial" charset="0"/>
            </a:endParaRPr>
          </a:p>
          <a:p>
            <a:r>
              <a:rPr lang="en-US" sz="1200" dirty="0" err="1" smtClean="0">
                <a:solidFill>
                  <a:srgbClr val="000000"/>
                </a:solidFill>
                <a:latin typeface="Arial" charset="0"/>
              </a:rPr>
              <a:t>clEnqueueNDRangeKernel</a:t>
            </a:r>
            <a:r>
              <a:rPr lang="zh-CN" altLang="en-US" sz="1200" dirty="0">
                <a:solidFill>
                  <a:srgbClr val="000000"/>
                </a:solidFill>
                <a:latin typeface="Arial" charset="0"/>
              </a:rPr>
              <a:t>这样的操作等待的只能是处于相同</a:t>
            </a:r>
            <a:r>
              <a:rPr lang="en-US" sz="1200" dirty="0">
                <a:solidFill>
                  <a:srgbClr val="000000"/>
                </a:solidFill>
                <a:latin typeface="Arial" charset="0"/>
              </a:rPr>
              <a:t>queue</a:t>
            </a:r>
            <a:r>
              <a:rPr lang="zh-CN" altLang="en-US" sz="1200" dirty="0">
                <a:solidFill>
                  <a:srgbClr val="000000"/>
                </a:solidFill>
                <a:latin typeface="Arial" charset="0"/>
              </a:rPr>
              <a:t>里面的</a:t>
            </a:r>
            <a:r>
              <a:rPr lang="en-US" sz="1200" dirty="0">
                <a:solidFill>
                  <a:srgbClr val="000000"/>
                </a:solidFill>
                <a:latin typeface="Arial" charset="0"/>
              </a:rPr>
              <a:t>event（</a:t>
            </a:r>
            <a:r>
              <a:rPr lang="zh-CN" altLang="en-US" sz="1200" dirty="0">
                <a:solidFill>
                  <a:srgbClr val="000000"/>
                </a:solidFill>
                <a:latin typeface="Arial" charset="0"/>
              </a:rPr>
              <a:t>也就是同一个</a:t>
            </a:r>
            <a:r>
              <a:rPr lang="en-US" sz="1200" dirty="0">
                <a:solidFill>
                  <a:srgbClr val="000000"/>
                </a:solidFill>
                <a:latin typeface="Arial" charset="0"/>
              </a:rPr>
              <a:t>device</a:t>
            </a:r>
            <a:r>
              <a:rPr lang="zh-CN" altLang="en-US" sz="1200" dirty="0">
                <a:solidFill>
                  <a:srgbClr val="000000"/>
                </a:solidFill>
                <a:latin typeface="Arial" charset="0"/>
              </a:rPr>
              <a:t>上的），而同步不同</a:t>
            </a:r>
            <a:r>
              <a:rPr lang="en-US" sz="1200" dirty="0">
                <a:solidFill>
                  <a:srgbClr val="000000"/>
                </a:solidFill>
                <a:latin typeface="Arial" charset="0"/>
              </a:rPr>
              <a:t>queue</a:t>
            </a:r>
            <a:r>
              <a:rPr lang="zh-CN" altLang="en-US" sz="1200" dirty="0">
                <a:solidFill>
                  <a:srgbClr val="000000"/>
                </a:solidFill>
                <a:latin typeface="Arial" charset="0"/>
              </a:rPr>
              <a:t>上的</a:t>
            </a:r>
            <a:r>
              <a:rPr lang="en-US" sz="1200" dirty="0">
                <a:solidFill>
                  <a:srgbClr val="000000"/>
                </a:solidFill>
                <a:latin typeface="Arial" charset="0"/>
              </a:rPr>
              <a:t>event</a:t>
            </a:r>
            <a:r>
              <a:rPr lang="zh-CN" altLang="en-US" sz="1200" dirty="0">
                <a:solidFill>
                  <a:srgbClr val="000000"/>
                </a:solidFill>
                <a:latin typeface="Arial" charset="0"/>
              </a:rPr>
              <a:t>则只能用显示的方法，如</a:t>
            </a:r>
            <a:r>
              <a:rPr lang="en-US" sz="1200" dirty="0" err="1">
                <a:solidFill>
                  <a:srgbClr val="000000"/>
                </a:solidFill>
                <a:latin typeface="Arial" charset="0"/>
              </a:rPr>
              <a:t>clWaitForEvents</a:t>
            </a:r>
            <a:r>
              <a:rPr lang="zh-CN" altLang="en-US" sz="1200" dirty="0">
                <a:solidFill>
                  <a:srgbClr val="000000"/>
                </a:solidFill>
                <a:latin typeface="Arial" charset="0"/>
              </a:rPr>
              <a:t>等</a:t>
            </a:r>
            <a:r>
              <a:rPr lang="zh-CN" altLang="en-US" sz="1200" dirty="0" smtClean="0">
                <a:solidFill>
                  <a:srgbClr val="000000"/>
                </a:solidFill>
                <a:latin typeface="Arial" charset="0"/>
              </a:rPr>
              <a:t>。</a:t>
            </a:r>
            <a:endParaRPr lang="en-US" altLang="zh-CN" sz="1200" dirty="0" smtClean="0">
              <a:solidFill>
                <a:srgbClr val="000000"/>
              </a:solidFill>
              <a:latin typeface="Arial" charset="0"/>
            </a:endParaRPr>
          </a:p>
          <a:p>
            <a:r>
              <a:rPr lang="en-US" altLang="zh-CN" sz="1200" b="0" i="0" dirty="0" smtClean="0">
                <a:solidFill>
                  <a:srgbClr val="000000"/>
                </a:solidFill>
                <a:effectLst/>
                <a:latin typeface="Arial" charset="0"/>
              </a:rPr>
              <a:t>=====================================================</a:t>
            </a:r>
            <a:endParaRPr lang="en-US" altLang="zh-CN" sz="1200" b="0" i="0" dirty="0" smtClean="0">
              <a:solidFill>
                <a:srgbClr val="000000"/>
              </a:solidFill>
              <a:effectLst/>
              <a:latin typeface="Arial" charset="0"/>
            </a:endParaRPr>
          </a:p>
          <a:p>
            <a:r>
              <a:rPr lang="zh-CN" altLang="en-US" sz="1200" b="0" i="0" dirty="0" smtClean="0">
                <a:solidFill>
                  <a:srgbClr val="000000"/>
                </a:solidFill>
                <a:effectLst/>
                <a:latin typeface="Arial" charset="0"/>
              </a:rPr>
              <a:t>其它同步手段：</a:t>
            </a:r>
            <a:endParaRPr lang="en-US" altLang="zh-CN" sz="1200" b="0" i="0" dirty="0">
              <a:solidFill>
                <a:srgbClr val="000000"/>
              </a:solidFill>
              <a:effectLst/>
              <a:latin typeface="Arial"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charset="0"/>
              </a:rPr>
              <a:t>同步是</a:t>
            </a:r>
            <a:r>
              <a:rPr lang="en-US" altLang="zh-CN" dirty="0">
                <a:solidFill>
                  <a:srgbClr val="000000"/>
                </a:solidFill>
                <a:latin typeface="Arial" charset="0"/>
              </a:rPr>
              <a:t>CL</a:t>
            </a:r>
            <a:r>
              <a:rPr lang="zh-CN" altLang="en-US" dirty="0">
                <a:solidFill>
                  <a:srgbClr val="000000"/>
                </a:solidFill>
                <a:latin typeface="Arial" charset="0"/>
              </a:rPr>
              <a:t>的大问题，关于同步，原版</a:t>
            </a:r>
            <a:r>
              <a:rPr lang="en-US" altLang="zh-CN" dirty="0">
                <a:solidFill>
                  <a:srgbClr val="000000"/>
                </a:solidFill>
                <a:latin typeface="Arial" charset="0"/>
              </a:rPr>
              <a:t>overview</a:t>
            </a:r>
            <a:r>
              <a:rPr lang="zh-CN" altLang="en-US" dirty="0">
                <a:solidFill>
                  <a:srgbClr val="000000"/>
                </a:solidFill>
                <a:latin typeface="Arial" charset="0"/>
              </a:rPr>
              <a:t>上也有一个非常生动的图，贴在这里吧：</a:t>
            </a:r>
            <a:endParaRPr lang="zh-CN" altLang="en-US" dirty="0">
              <a:solidFill>
                <a:srgbClr val="000000"/>
              </a:solidFill>
              <a:latin typeface="Arial" charset="0"/>
            </a:endParaRPr>
          </a:p>
          <a:p>
            <a:r>
              <a:rPr lang="zh-CN" altLang="en-US" dirty="0">
                <a:solidFill>
                  <a:srgbClr val="000000"/>
                </a:solidFill>
                <a:latin typeface="Arial" charset="0"/>
              </a:rPr>
              <a:t>在同一个</a:t>
            </a:r>
            <a:r>
              <a:rPr lang="en-US" altLang="zh-CN" dirty="0">
                <a:solidFill>
                  <a:srgbClr val="000000"/>
                </a:solidFill>
                <a:latin typeface="Arial" charset="0"/>
              </a:rPr>
              <a:t>device</a:t>
            </a:r>
            <a:r>
              <a:rPr lang="zh-CN" altLang="en-US" dirty="0">
                <a:solidFill>
                  <a:srgbClr val="000000"/>
                </a:solidFill>
                <a:latin typeface="Arial" charset="0"/>
              </a:rPr>
              <a:t>上同步</a:t>
            </a:r>
            <a:endParaRPr lang="zh-CN" altLang="en-US" b="0" i="0" dirty="0">
              <a:solidFill>
                <a:srgbClr val="000000"/>
              </a:solidFill>
              <a:effectLst/>
              <a:latin typeface="Arial"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charset="0"/>
              </a:rPr>
              <a:t>在多个</a:t>
            </a:r>
            <a:r>
              <a:rPr lang="en-US" altLang="zh-CN" dirty="0">
                <a:solidFill>
                  <a:srgbClr val="000000"/>
                </a:solidFill>
                <a:latin typeface="Arial" charset="0"/>
              </a:rPr>
              <a:t>device</a:t>
            </a:r>
            <a:r>
              <a:rPr lang="zh-CN" altLang="en-US" dirty="0">
                <a:solidFill>
                  <a:srgbClr val="000000"/>
                </a:solidFill>
                <a:latin typeface="Arial"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charset="0"/>
                <a:ea typeface="Noto Sans"/>
              </a:rPr>
              <a:t>objects. The subject contains references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implements the notify method.</a:t>
            </a:r>
            <a:r>
              <a:rPr kumimoji="0" lang="en-US" altLang="en-US" sz="800" b="0" i="0" u="none" strike="noStrike" cap="none" normalizeH="0" baseline="0" dirty="0" smtClean="0">
                <a:ln>
                  <a:noFill/>
                </a:ln>
                <a:effectLst/>
                <a:latin typeface="Arial" charset="0"/>
              </a:rPr>
              <a:t> </a:t>
            </a:r>
            <a:endParaRPr kumimoji="0" lang="en-US" altLang="en-US" sz="1800" b="0" i="0" u="none" strike="noStrike" cap="none" normalizeH="0" baseline="0" dirty="0" smtClean="0">
              <a:ln>
                <a:noFill/>
              </a:ln>
              <a:effectLst/>
              <a:latin typeface="Arial"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charset="0"/>
                <a:cs typeface="Arial" charset="0"/>
              </a:rPr>
              <a:t>Wiki page: </a:t>
            </a:r>
            <a:endParaRPr lang="en-US" altLang="zh-SG" dirty="0" smtClean="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hlinkClick r:id="rId1"/>
              </a:rPr>
              <a:t>https</a:t>
            </a:r>
            <a:r>
              <a:rPr lang="en-US" altLang="zh-SG" dirty="0">
                <a:latin typeface="Arial" charset="0"/>
                <a:cs typeface="Arial" charset="0"/>
                <a:hlinkClick r:id="rId1"/>
              </a:rPr>
              <a:t>://</a:t>
            </a:r>
            <a:r>
              <a:rPr lang="en-US" altLang="zh-SG" dirty="0" smtClean="0">
                <a:latin typeface="Arial" charset="0"/>
                <a:cs typeface="Arial" charset="0"/>
                <a:hlinkClick r:id="rId1"/>
              </a:rPr>
              <a:t>securewiki.ith.intel.com/display/BXTLinux/Software+BKC</a:t>
            </a:r>
            <a:endParaRPr lang="en-US" altLang="zh-SG" dirty="0" smtClean="0">
              <a:latin typeface="Arial" charset="0"/>
              <a:cs typeface="Arial" charset="0"/>
            </a:endParaRPr>
          </a:p>
          <a:p>
            <a:pPr lvl="0" eaLnBrk="0" fontAlgn="base" hangingPunct="0">
              <a:spcBef>
                <a:spcPct val="0"/>
              </a:spcBef>
              <a:spcAft>
                <a:spcPct val="0"/>
              </a:spcAft>
            </a:pPr>
            <a:r>
              <a:rPr lang="en-US" altLang="zh-SG" dirty="0">
                <a:latin typeface="Arial" charset="0"/>
                <a:cs typeface="Arial" charset="0"/>
                <a:hlinkClick r:id="rId2"/>
              </a:rPr>
              <a:t>https://securewiki.ith.intel.com/display/BXTLinux/WW31%2717+%5BMR3.1+Track-D0%5D+MR3.1+Release+-+</a:t>
            </a:r>
            <a:r>
              <a:rPr lang="en-US" altLang="zh-SG" dirty="0" smtClean="0">
                <a:latin typeface="Arial" charset="0"/>
                <a:cs typeface="Arial" charset="0"/>
                <a:hlinkClick r:id="rId2"/>
              </a:rPr>
              <a:t>Leaf+Hill</a:t>
            </a:r>
            <a:endParaRPr lang="en-US" altLang="zh-SG" dirty="0" smtClean="0">
              <a:latin typeface="Arial" charset="0"/>
              <a:cs typeface="Arial" charset="0"/>
            </a:endParaRPr>
          </a:p>
          <a:p>
            <a:pPr lvl="0" eaLnBrk="0" fontAlgn="base" hangingPunct="0">
              <a:spcBef>
                <a:spcPct val="0"/>
              </a:spcBef>
              <a:spcAft>
                <a:spcPct val="0"/>
              </a:spcAft>
            </a:pPr>
            <a:endParaRPr lang="en-US" altLang="zh-SG" dirty="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rPr>
              <a:t>Release:</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3"/>
              </a:rPr>
              <a:t>https://</a:t>
            </a:r>
            <a:r>
              <a:rPr lang="en-US" altLang="zh-SG" dirty="0" smtClean="0">
                <a:latin typeface="Arial" charset="0"/>
                <a:cs typeface="Arial" charset="0"/>
                <a:hlinkClick r:id="rId3"/>
              </a:rPr>
              <a:t>ubit-artifactory-ba.intel.com/artifactory/ped-bxt-local/yocto/builds/2017/stable/ww31.4/images/release/default/core-image-sato-sdk-intel-corei7-64-03-08-2017-hddimg.tar.bz2</a:t>
            </a:r>
            <a:endParaRPr lang="en-US" altLang="zh-SG" dirty="0" smtClean="0">
              <a:latin typeface="Arial" charset="0"/>
              <a:cs typeface="Arial" charset="0"/>
            </a:endParaRPr>
          </a:p>
          <a:p>
            <a:pPr eaLnBrk="0" fontAlgn="base" hangingPunct="0">
              <a:spcBef>
                <a:spcPct val="0"/>
              </a:spcBef>
              <a:spcAft>
                <a:spcPct val="0"/>
              </a:spcAft>
            </a:pPr>
            <a:endParaRPr lang="en-US" altLang="zh-SG" dirty="0">
              <a:latin typeface="Arial" charset="0"/>
              <a:cs typeface="Arial" charset="0"/>
            </a:endParaRPr>
          </a:p>
          <a:p>
            <a:pPr eaLnBrk="0" fontAlgn="base" hangingPunct="0">
              <a:spcBef>
                <a:spcPct val="0"/>
              </a:spcBef>
              <a:spcAft>
                <a:spcPct val="0"/>
              </a:spcAft>
            </a:pPr>
            <a:r>
              <a:rPr lang="en-US" altLang="zh-SG" dirty="0" smtClean="0">
                <a:latin typeface="Arial" charset="0"/>
                <a:cs typeface="Arial" charset="0"/>
              </a:rPr>
              <a:t>Release </a:t>
            </a:r>
            <a:r>
              <a:rPr lang="en-US" altLang="zh-SG" smtClean="0">
                <a:latin typeface="Arial" charset="0"/>
                <a:cs typeface="Arial" charset="0"/>
              </a:rPr>
              <a:t>site and Important </a:t>
            </a:r>
            <a:r>
              <a:rPr lang="en-US" altLang="zh-SG" dirty="0" smtClean="0">
                <a:latin typeface="Arial" charset="0"/>
                <a:cs typeface="Arial" charset="0"/>
              </a:rPr>
              <a:t>Guidance to Integrate Intel proprietary modules:</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4"/>
              </a:rPr>
              <a:t>https://ubit-artifactory-ba.intel.com/artifactory/ped-bxt-local/yocto/releases</a:t>
            </a:r>
            <a:r>
              <a:rPr lang="en-US" altLang="zh-SG" dirty="0" smtClean="0">
                <a:latin typeface="Arial" charset="0"/>
                <a:cs typeface="Arial" charset="0"/>
                <a:hlinkClick r:id="rId4"/>
              </a:rPr>
              <a:t>/</a:t>
            </a:r>
            <a:endParaRPr lang="en-US" altLang="zh-SG" dirty="0" smtClean="0">
              <a:latin typeface="Arial" charset="0"/>
              <a:cs typeface="Arial" charset="0"/>
            </a:endParaRPr>
          </a:p>
          <a:p>
            <a:pPr eaLnBrk="0" fontAlgn="base" hangingPunct="0">
              <a:spcBef>
                <a:spcPct val="0"/>
              </a:spcBef>
              <a:spcAft>
                <a:spcPct val="0"/>
              </a:spcAft>
            </a:pPr>
            <a:endParaRPr lang="en-US" altLang="zh-SG" dirty="0" smtClean="0">
              <a:latin typeface="Arial" charset="0"/>
              <a:cs typeface="Arial"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charset="0"/>
              <a:cs typeface="Arial"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391160"/>
          </a:xfrm>
        </p:spPr>
        <p:txBody>
          <a:bodyPr>
            <a:normAutofit fontScale="90000"/>
          </a:bodyPr>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35000"/>
          </a:bodyPr>
          <a:p>
            <a:pPr fontAlgn="auto">
              <a:lnSpc>
                <a:spcPct val="150000"/>
              </a:lnSpc>
            </a:pPr>
            <a:r>
              <a:rPr lang="en-US"/>
              <a:t>wpa_supplicant在启动时，会初始化三个interface，用于跟上下层进行通信，其中有driver interface、L2 interface、 control interface。</a:t>
            </a:r>
            <a:endParaRPr lang="en-US"/>
          </a:p>
          <a:p>
            <a:pPr fontAlgn="auto">
              <a:lnSpc>
                <a:spcPct val="150000"/>
              </a:lnSpc>
            </a:pPr>
            <a:r>
              <a:rPr lang="en-US"/>
              <a:t>三个interface的作用如下：</a:t>
            </a:r>
            <a:endParaRPr lang="en-US"/>
          </a:p>
          <a:p>
            <a:pPr fontAlgn="auto">
              <a:lnSpc>
                <a:spcPct val="150000"/>
              </a:lnSpc>
            </a:pPr>
            <a:r>
              <a:rPr lang="en-US"/>
              <a:t>1, init driver interface:处理kernel与wpa_supplicant之间的cmd跟event</a:t>
            </a:r>
            <a:endParaRPr lang="en-US"/>
          </a:p>
          <a:p>
            <a:pPr fontAlgn="auto">
              <a:lnSpc>
                <a:spcPct val="150000"/>
              </a:lnSpc>
            </a:pPr>
            <a:r>
              <a:rPr lang="en-US"/>
              <a:t>2, init L2 interface: 处理EAPOL Frame与kernel通信(密码认证4次握手过程)</a:t>
            </a:r>
            <a:endParaRPr lang="en-US"/>
          </a:p>
          <a:p>
            <a:pPr fontAlgn="auto">
              <a:lnSpc>
                <a:spcPct val="150000"/>
              </a:lnSpc>
            </a:pPr>
            <a:r>
              <a:rPr lang="en-US"/>
              <a:t>3, init control interface: 处理上层与wpa_supplicant cmd与event通信</a:t>
            </a:r>
            <a:endParaRPr lang="en-US"/>
          </a:p>
          <a:p>
            <a:pPr fontAlgn="auto">
              <a:lnSpc>
                <a:spcPct val="150000"/>
              </a:lnSpc>
            </a:pPr>
            <a:r>
              <a:rPr lang="en-US"/>
              <a:t>以Android wpa_supplicant为例：</a:t>
            </a:r>
            <a:endParaRPr lang="en-US"/>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pPr fontAlgn="auto">
              <a:lnSpc>
                <a:spcPct val="150000"/>
              </a:lnSpc>
            </a:pPr>
            <a:r>
              <a:rPr lang="en-US"/>
              <a:t>此时，control interface ----&gt;&gt; /data/system/wpa_supplicant/wlan0</a:t>
            </a:r>
            <a:endParaRPr lang="en-US"/>
          </a:p>
          <a:p>
            <a:pPr fontAlgn="auto">
              <a:lnSpc>
                <a:spcPct val="150000"/>
              </a:lnSpc>
            </a:pPr>
            <a:r>
              <a:rPr lang="en-US"/>
              <a:t>L2\driver interface ----&gt;&gt; /data/misc/wifi/sockets/wlan0（/data/misc/wifi/sockets/p2p0）</a:t>
            </a:r>
            <a:endParaRPr lang="en-US"/>
          </a:p>
          <a:p>
            <a:pPr fontAlgn="auto">
              <a:lnSpc>
                <a:spcPct val="150000"/>
              </a:lnSpc>
            </a:pPr>
            <a:r>
              <a:rPr lang="en-US"/>
              <a:t>当上层的WifiMonitor去连接到wpa_supplicant时，会创建/data/misc/wifi/sockets/wpa_xxx1与/data/misc/wifi/sockets/wpa_xxx2两个sockets，这两个socket都连接到/data/system/wpa_supplicant/wlan0。</a:t>
            </a:r>
            <a:endParaRPr lang="en-US"/>
          </a:p>
          <a:p>
            <a:pPr fontAlgn="auto">
              <a:lnSpc>
                <a:spcPct val="150000"/>
              </a:lnSpc>
            </a:pPr>
            <a:r>
              <a:rPr lang="en-US"/>
              <a:t>其中一个用于上层往wpa_supplicant发送命令。另一个用于监听wpa_supplicant发上来的events。</a:t>
            </a:r>
            <a:endParaRPr lang="en-US"/>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adb debug</a:t>
            </a:r>
            <a:endParaRPr lang="x-none" altLang="en-US" sz="1200"/>
          </a:p>
          <a:p>
            <a:pPr marL="0" indent="0">
              <a:buNone/>
            </a:pPr>
            <a:r>
              <a:rPr lang="x-none" altLang="en-US" sz="1200"/>
              <a:t>To activate adbd logs (stored under /data/adb/adb-&lt;date&gt;.txt):</a:t>
            </a:r>
            <a:endParaRPr lang="x-none" altLang="en-US" sz="1200"/>
          </a:p>
          <a:p>
            <a:pPr marL="0" indent="0">
              <a:buNone/>
            </a:pPr>
            <a:r>
              <a:rPr lang="x-none" altLang="en-US" sz="1200"/>
              <a:t># setprop persist.adb.trace_mask 0xF</a:t>
            </a:r>
            <a:endParaRPr lang="x-none" altLang="en-US" sz="1200"/>
          </a:p>
          <a:p>
            <a:pPr marL="0" indent="0">
              <a:buNone/>
            </a:pPr>
            <a:r>
              <a:rPr lang="x-none" altLang="en-US" sz="1200"/>
              <a:t>Then, kill daemon or reboot.</a:t>
            </a:r>
            <a:endParaRPr lang="x-none" altLang="en-US" sz="1200"/>
          </a:p>
          <a:p>
            <a:pPr marL="0" indent="0">
              <a:buNone/>
            </a:pPr>
            <a:r>
              <a:rPr lang="x-none" altLang="en-US" sz="1200"/>
              <a:t>To activate dynamic kernel traces regarding adb:</a:t>
            </a:r>
            <a:endParaRPr lang="x-none" altLang="en-US" sz="1200"/>
          </a:p>
          <a:p>
            <a:pPr marL="0" indent="0">
              <a:buNone/>
            </a:pPr>
            <a:r>
              <a:rPr lang="x-none" altLang="en-US" sz="1200"/>
              <a:t># mount -t debugfs /d /d</a:t>
            </a:r>
            <a:endParaRPr lang="x-none" altLang="en-US" sz="1200"/>
          </a:p>
          <a:p>
            <a:pPr marL="0" indent="0">
              <a:buNone/>
            </a:pPr>
            <a:r>
              <a:rPr lang="x-none" altLang="en-US" sz="1200"/>
              <a:t># echo -n "file f_adb.c +p" &gt; /d/dynamic_debug/control</a:t>
            </a:r>
            <a:endParaRPr lang="x-none" altLang="en-US" sz="1200"/>
          </a:p>
          <a:p>
            <a:pPr marL="0" indent="0">
              <a:buNone/>
            </a:pPr>
            <a:r>
              <a:rPr lang="x-none" altLang="en-US" sz="1200"/>
              <a:t># echo -n "file composite.c +p" &gt; /d/dynamic_debug/control</a:t>
            </a:r>
            <a:endParaRPr lang="x-none" altLang="en-US" sz="1200"/>
          </a:p>
          <a:p>
            <a:pPr marL="0" indent="0">
              <a:buNone/>
            </a:pPr>
            <a:r>
              <a:rPr lang="x-none" altLang="en-US" sz="1200"/>
              <a:t>Then:</a:t>
            </a:r>
            <a:endParaRPr lang="x-none" altLang="en-US" sz="1200"/>
          </a:p>
          <a:p>
            <a:pPr marL="0" indent="0">
              <a:buNone/>
            </a:pPr>
            <a:r>
              <a:rPr lang="x-none" altLang="en-US" sz="1200"/>
              <a:t># grep usb /data/logs/aplog</a:t>
            </a:r>
            <a:endParaRPr lang="x-none" altLang="en-US" sz="1200"/>
          </a:p>
          <a:p>
            <a:pPr marL="171450" indent="-171450"/>
            <a:r>
              <a:rPr lang="x-none" altLang="en-US" sz="1200"/>
              <a:t>Battery info decoding</a:t>
            </a:r>
            <a:endParaRPr lang="x-none" altLang="en-US" sz="1200"/>
          </a:p>
          <a:p>
            <a:pPr marL="0" indent="0">
              <a:buNone/>
            </a:pPr>
            <a:r>
              <a:rPr lang="x-none" altLang="en-US" sz="1200"/>
              <a:t>From frameworks/base/services/java/com/android/server/EventLogTags.logtags:</a:t>
            </a:r>
            <a:endParaRPr lang="x-none" altLang="en-US" sz="1200"/>
          </a:p>
          <a:p>
            <a:pPr marL="0" indent="0">
              <a:buNone/>
            </a:pPr>
            <a:r>
              <a:rPr lang="x-none" altLang="en-US" sz="1200"/>
              <a:t>battery_status (status|1|5),(health|1|5),(present|1|5),(plugged|1|5),(technology|3)</a:t>
            </a:r>
            <a:endParaRPr lang="x-none" altLang="en-US" sz="1200"/>
          </a:p>
          <a:p>
            <a:pPr marL="0" indent="0">
              <a:buNone/>
            </a:pPr>
            <a:r>
              <a:rPr lang="x-none" altLang="en-US" sz="1200"/>
              <a:t>From frameworks/base/core/java/android/os/BatteryManager.java</a:t>
            </a:r>
            <a:endParaRPr lang="x-none" altLang="en-US" sz="1200"/>
          </a:p>
          <a:p>
            <a:pPr marL="0" indent="0">
              <a:buNone/>
            </a:pPr>
            <a:r>
              <a:rPr lang="x-none" altLang="en-US" sz="1200"/>
              <a:t>Charger definition</a:t>
            </a:r>
            <a:endParaRPr lang="x-none" altLang="en-US" sz="1200"/>
          </a:p>
          <a:p>
            <a:pPr marL="0" indent="0">
              <a:buNone/>
            </a:pPr>
            <a:r>
              <a:rPr lang="x-none" altLang="en-US" sz="1200"/>
              <a:t>    CDP (Charging Downstream Port = PC with High I port): Max 2.5 A</a:t>
            </a:r>
            <a:endParaRPr lang="x-none" altLang="en-US" sz="1200"/>
          </a:p>
          <a:p>
            <a:pPr marL="0" indent="0">
              <a:buNone/>
            </a:pPr>
            <a:r>
              <a:rPr lang="x-none" altLang="en-US" sz="1200"/>
              <a:t>    DCP: Max 1.5 A</a:t>
            </a:r>
            <a:endParaRPr lang="x-none" altLang="en-US" sz="1200"/>
          </a:p>
          <a:p>
            <a:pPr marL="0" indent="0">
              <a:buNone/>
            </a:pPr>
            <a:r>
              <a:rPr lang="x-none" altLang="en-US" sz="1200"/>
              <a:t>    SDP: Max 500mA</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Init.rc From code of system/core/init/init.c:</a:t>
            </a:r>
            <a:endParaRPr lang="en-US" sz="1200"/>
          </a:p>
          <a:p>
            <a:pPr marL="0" indent="0">
              <a:buNone/>
            </a:pPr>
            <a:r>
              <a:rPr lang="en-US" sz="1200"/>
              <a:t>Execution sequence</a:t>
            </a:r>
            <a:endParaRPr lang="en-US" sz="1200"/>
          </a:p>
          <a:p>
            <a:pPr marL="0" indent="0">
              <a:buNone/>
            </a:pPr>
            <a:r>
              <a:rPr lang="en-US" sz="1200"/>
              <a:t>    early_init: Set init and its forked children's oom_adj. Set the security context for the init process.</a:t>
            </a:r>
            <a:endParaRPr lang="en-US" sz="1200"/>
          </a:p>
          <a:p>
            <a:pPr marL="0" indent="0">
              <a:buNone/>
            </a:pPr>
            <a:r>
              <a:rPr lang="en-US" sz="1200"/>
              <a:t>    init: setup the global environment. Create cgroup mount point for cpu accounting and many.</a:t>
            </a:r>
            <a:endParaRPr lang="en-US" sz="1200"/>
          </a:p>
          <a:p>
            <a:pPr marL="0" indent="0">
              <a:buNone/>
            </a:pPr>
            <a:r>
              <a:rPr lang="en-US" sz="1200"/>
              <a:t>    early-fs:</a:t>
            </a:r>
            <a:endParaRPr lang="en-US" sz="1200"/>
          </a:p>
          <a:p>
            <a:pPr marL="0" indent="0">
              <a:buNone/>
            </a:pPr>
            <a:r>
              <a:rPr lang="en-US" sz="1200"/>
              <a:t>    fs: mount mtd partitions</a:t>
            </a:r>
            <a:endParaRPr lang="en-US" sz="1200"/>
          </a:p>
          <a:p>
            <a:pPr marL="0" indent="0">
              <a:buNone/>
            </a:pPr>
            <a:r>
              <a:rPr lang="en-US" sz="1200"/>
              <a:t>    post-fs: change permissions of system directories</a:t>
            </a:r>
            <a:endParaRPr lang="en-US" sz="1200"/>
          </a:p>
          <a:p>
            <a:pPr marL="0" indent="0">
              <a:buNone/>
            </a:pPr>
            <a:r>
              <a:rPr lang="en-US" sz="1200"/>
              <a:t>    post-fs-data: (when /data is remounted after decryption) change permission of /data folders and sub folders</a:t>
            </a:r>
            <a:endParaRPr lang="en-US" sz="1200"/>
          </a:p>
          <a:p>
            <a:pPr marL="0" indent="0">
              <a:buNone/>
            </a:pPr>
            <a:r>
              <a:rPr lang="en-US" sz="1200"/>
              <a:t>    early-boot:</a:t>
            </a:r>
            <a:endParaRPr lang="en-US" sz="1200"/>
          </a:p>
          <a:p>
            <a:pPr marL="0" indent="0">
              <a:buNone/>
            </a:pPr>
            <a:r>
              <a:rPr lang="en-US" sz="1200"/>
              <a:t>    boot: basic network init ,Memory Management ,etc</a:t>
            </a:r>
            <a:endParaRPr lang="en-US" sz="1200"/>
          </a:p>
          <a:p>
            <a:pPr marL="0" indent="0">
              <a:buNone/>
            </a:pPr>
            <a:r>
              <a:rPr lang="en-US" sz="1200"/>
              <a:t>Init.rc language description:</a:t>
            </a:r>
            <a:endParaRPr lang="en-US" sz="1200"/>
          </a:p>
          <a:p>
            <a:pPr marL="0" indent="0">
              <a:buNone/>
            </a:pPr>
            <a:r>
              <a:rPr lang="en-US" sz="1200"/>
              <a:t>    http://www.kandroid.org/online-pdk/guide/bring_up.html</a:t>
            </a:r>
            <a:endParaRPr lang="en-US" sz="1200"/>
          </a:p>
          <a:p>
            <a:pPr marL="0" indent="0">
              <a:buNone/>
            </a:pPr>
            <a:r>
              <a:rPr lang="en-US" sz="1200"/>
              <a:t>    http://sourcebrowser.tl.intel.com:8080/source/xref/ABSP_R4_KK_main/system/core/init/readme.txt</a:t>
            </a:r>
            <a:endParaRPr lang="en-US" sz="1200"/>
          </a:p>
          <a:p>
            <a:pPr marL="0" indent="0">
              <a:buNone/>
            </a:pPr>
            <a:r>
              <a:rPr lang="en-US" sz="1200"/>
              <a:t>Normal Boot-up sequence:</a:t>
            </a:r>
            <a:endParaRPr lang="en-US" sz="1200"/>
          </a:p>
          <a:p>
            <a:pPr marL="0" indent="0">
              <a:buNone/>
            </a:pPr>
            <a:r>
              <a:rPr lang="en-US" sz="1200"/>
              <a:t>    http://www.kpbird.com/2012/11/in-depth-android-boot-sequence-process.html</a:t>
            </a:r>
            <a:endParaRPr lang="en-US" sz="1200"/>
          </a:p>
          <a:p>
            <a:pPr marL="0" indent="0">
              <a:buNone/>
            </a:pPr>
            <a:r>
              <a:rPr lang="en-US" sz="1200"/>
              <a:t>Encrypted partition boot-up sequence:</a:t>
            </a:r>
            <a:endParaRPr lang="en-US" sz="1200"/>
          </a:p>
          <a:p>
            <a:pPr marL="0" indent="0">
              <a:buNone/>
            </a:pPr>
            <a:r>
              <a:rPr lang="en-US" sz="1200"/>
              <a:t>    https://source.android.com/devices/tech/encryption/android_crypto_implementation.html</a:t>
            </a:r>
            <a:endParaRPr lang="en-US" sz="1200"/>
          </a:p>
          <a:p>
            <a:pPr marL="0" indent="0">
              <a:buNone/>
            </a:pPr>
            <a:r>
              <a:rPr lang="en-US" sz="1200"/>
              <a:t>Init debug for traces in console</a:t>
            </a:r>
            <a:endParaRPr lang="en-US" sz="1200"/>
          </a:p>
          <a:p>
            <a:pPr marL="0" indent="0">
              <a:buNone/>
            </a:pPr>
            <a:r>
              <a:rPr lang="en-US" sz="1200"/>
              <a:t>Add/replace at the begining of init.rc:</a:t>
            </a:r>
            <a:endParaRPr lang="en-US" sz="1200"/>
          </a:p>
          <a:p>
            <a:pPr marL="0" indent="0">
              <a:buNone/>
            </a:pPr>
            <a:r>
              <a:rPr lang="en-US" sz="1200"/>
              <a:t>loglevel 7</a:t>
            </a:r>
            <a:endParaRPr 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Interrupts, events and devices</a:t>
            </a:r>
            <a:endParaRPr lang="x-none" altLang="en-US" sz="1200"/>
          </a:p>
          <a:p>
            <a:pPr marL="0" indent="0">
              <a:buNone/>
            </a:pPr>
            <a:r>
              <a:rPr lang="x-none" altLang="en-US" sz="1200"/>
              <a:t>To look at interrupts:</a:t>
            </a:r>
            <a:endParaRPr lang="x-none" altLang="en-US" sz="1200"/>
          </a:p>
          <a:p>
            <a:pPr marL="0" indent="0">
              <a:buNone/>
            </a:pPr>
            <a:r>
              <a:rPr lang="x-none" altLang="en-US" sz="1200"/>
              <a:t># cat /proc/interrupts</a:t>
            </a:r>
            <a:endParaRPr lang="x-none" altLang="en-US" sz="1200"/>
          </a:p>
          <a:p>
            <a:pPr marL="0" indent="0">
              <a:buNone/>
            </a:pPr>
            <a:r>
              <a:rPr lang="x-none" altLang="en-US" sz="1200"/>
              <a:t>To retrieve device name versus event handler:</a:t>
            </a:r>
            <a:endParaRPr lang="x-none" altLang="en-US" sz="1200"/>
          </a:p>
          <a:p>
            <a:pPr marL="0" indent="0">
              <a:buNone/>
            </a:pPr>
            <a:r>
              <a:rPr lang="x-none" altLang="en-US" sz="1200"/>
              <a:t># cat /sys/class/input/event*/device/name</a:t>
            </a:r>
            <a:endParaRPr lang="x-none" altLang="en-US" sz="1200"/>
          </a:p>
          <a:p>
            <a:pPr marL="0" indent="0">
              <a:buNone/>
            </a:pPr>
            <a:r>
              <a:rPr lang="x-none" altLang="en-US" sz="1200"/>
              <a:t>To look at events:</a:t>
            </a:r>
            <a:endParaRPr lang="x-none" altLang="en-US" sz="1200"/>
          </a:p>
          <a:p>
            <a:pPr marL="0" indent="0">
              <a:buNone/>
            </a:pPr>
            <a:r>
              <a:rPr lang="x-none" altLang="en-US" sz="1200"/>
              <a:t># cat /dev/input/event0 | od -x</a:t>
            </a:r>
            <a:endParaRPr lang="x-none" altLang="en-US" sz="1200"/>
          </a:p>
          <a:p>
            <a:pPr marL="0" indent="0">
              <a:buNone/>
            </a:pPr>
            <a:r>
              <a:rPr lang="x-none" altLang="en-US" sz="1200"/>
              <a:t>Real time events:</a:t>
            </a:r>
            <a:endParaRPr lang="x-none" altLang="en-US" sz="1200"/>
          </a:p>
          <a:p>
            <a:pPr marL="0" indent="0">
              <a:buNone/>
            </a:pPr>
            <a:r>
              <a:rPr lang="x-none" altLang="en-US" sz="1200"/>
              <a:t># getevent</a:t>
            </a:r>
            <a:endParaRPr lang="x-none" altLang="en-US" sz="1200"/>
          </a:p>
          <a:p>
            <a:pPr marL="171450" indent="-171450"/>
            <a:r>
              <a:rPr lang="x-none" altLang="en-US" sz="1200"/>
              <a:t>Work with code addresses and symbols</a:t>
            </a:r>
            <a:endParaRPr lang="x-none" altLang="en-US" sz="1200"/>
          </a:p>
          <a:p>
            <a:pPr marL="0" indent="0">
              <a:buNone/>
            </a:pPr>
            <a:r>
              <a:rPr lang="x-none" altLang="en-US" sz="1200"/>
              <a:t>Get source code line from Address:</a:t>
            </a:r>
            <a:endParaRPr lang="x-none" altLang="en-US" sz="1200"/>
          </a:p>
          <a:p>
            <a:pPr marL="0" indent="0">
              <a:buNone/>
            </a:pPr>
            <a:r>
              <a:rPr lang="x-none" altLang="en-US" sz="1200"/>
              <a:t>&gt; addr2line -e vmlinux -i "8104ede8"</a:t>
            </a:r>
            <a:endParaRPr lang="x-none" altLang="en-US" sz="1200"/>
          </a:p>
          <a:p>
            <a:pPr marL="0" indent="0">
              <a:buNone/>
            </a:pPr>
            <a:r>
              <a:rPr lang="x-none" altLang="en-US" sz="1200"/>
              <a:t>Dump assembly code [+source] from Address:</a:t>
            </a:r>
            <a:endParaRPr lang="x-none" altLang="en-US" sz="1200"/>
          </a:p>
          <a:p>
            <a:pPr marL="0" indent="0">
              <a:buNone/>
            </a:pPr>
            <a:r>
              <a:rPr lang="x-none" altLang="en-US" sz="1200"/>
              <a:t>&gt; objdump -d -M intel [-S] vmlinux | grep -C 80 "8104ede8:"</a:t>
            </a:r>
            <a:endParaRPr lang="x-none" altLang="en-US" sz="1200"/>
          </a:p>
          <a:p>
            <a:pPr marL="0" indent="0">
              <a:buNone/>
            </a:pPr>
            <a:r>
              <a:rPr lang="x-none" altLang="en-US" sz="1200"/>
              <a:t>Dump assembly code [+source] from function name:</a:t>
            </a:r>
            <a:endParaRPr lang="x-none" altLang="en-US" sz="1200"/>
          </a:p>
          <a:p>
            <a:pPr marL="0" indent="0">
              <a:buNone/>
            </a:pPr>
            <a:r>
              <a:rPr lang="x-none" altLang="en-US" sz="1200"/>
              <a:t>&gt; objdump -d -M intel [-S] vmlinux | grep -A 80 "&lt;function&gt;:"</a:t>
            </a:r>
            <a:endParaRPr lang="x-none" altLang="en-US" sz="1200"/>
          </a:p>
          <a:p>
            <a:pPr marL="0" indent="0">
              <a:buNone/>
            </a:pPr>
            <a:r>
              <a:rPr lang="x-none" altLang="en-US" sz="1200"/>
              <a:t>Get start address of a function:</a:t>
            </a:r>
            <a:endParaRPr lang="x-none" altLang="en-US" sz="1200"/>
          </a:p>
          <a:p>
            <a:pPr marL="0" indent="0">
              <a:buNone/>
            </a:pPr>
            <a:r>
              <a:rPr lang="x-none" altLang="en-US" sz="1200"/>
              <a:t>&gt; objdump -t vmlinux | grep "function"</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Kernel Debugging</a:t>
            </a:r>
            <a:endParaRPr lang="en-US" sz="1200"/>
          </a:p>
          <a:p>
            <a:pPr marL="0" indent="0">
              <a:buNone/>
            </a:pPr>
            <a:r>
              <a:rPr lang="en-US" sz="1200"/>
              <a:t>Simplify assembler code reading via Lauterbach</a:t>
            </a:r>
            <a:endParaRPr lang="en-US" sz="1200"/>
          </a:p>
          <a:p>
            <a:pPr marL="0" indent="0">
              <a:buNone/>
            </a:pPr>
            <a:r>
              <a:rPr lang="en-US" sz="1200"/>
              <a:t>In module Makefile, add:</a:t>
            </a:r>
            <a:endParaRPr lang="en-US" sz="1200"/>
          </a:p>
          <a:p>
            <a:pPr marL="0" indent="0">
              <a:buNone/>
            </a:pPr>
            <a:r>
              <a:rPr lang="en-US" sz="1200"/>
              <a:t>KBUILD_CFLAGS += -O0</a:t>
            </a:r>
            <a:endParaRPr lang="en-US" sz="1200"/>
          </a:p>
          <a:p>
            <a:pPr marL="0" indent="0">
              <a:buNone/>
            </a:pPr>
            <a:r>
              <a:rPr lang="en-US" sz="1200"/>
              <a:t>Add the following into the C code:</a:t>
            </a:r>
            <a:endParaRPr lang="en-US" sz="1200"/>
          </a:p>
          <a:p>
            <a:pPr marL="0" indent="0">
              <a:buNone/>
            </a:pPr>
            <a:r>
              <a:rPr lang="en-US" sz="1200"/>
              <a:t>#pragma noinline global</a:t>
            </a:r>
            <a:endParaRPr lang="en-US" sz="1200"/>
          </a:p>
          <a:p>
            <a:pPr marL="0" indent="0">
              <a:buNone/>
            </a:pPr>
            <a:r>
              <a:rPr lang="en-US" sz="1200"/>
              <a:t>or add in each function:</a:t>
            </a:r>
            <a:endParaRPr lang="en-US" sz="1200"/>
          </a:p>
          <a:p>
            <a:pPr marL="0" indent="0">
              <a:buNone/>
            </a:pPr>
            <a:r>
              <a:rPr lang="en-US" sz="1200"/>
              <a:t>asm ("");</a:t>
            </a:r>
            <a:endParaRPr lang="en-US" sz="1200"/>
          </a:p>
          <a:p>
            <a:pPr marL="0" indent="0">
              <a:buNone/>
            </a:pPr>
            <a:r>
              <a:rPr lang="en-US" sz="1200"/>
              <a:t>#pragma GCC optimize ("O0")</a:t>
            </a:r>
            <a:endParaRPr lang="en-US" sz="1200"/>
          </a:p>
          <a:p>
            <a:pPr marL="0" indent="0">
              <a:buNone/>
            </a:pPr>
            <a:endParaRPr lang="en-US" sz="1200"/>
          </a:p>
          <a:p>
            <a:pPr marL="171450" indent="-171450"/>
            <a:r>
              <a:rPr lang="en-US" sz="1200"/>
              <a:t>SLUB allocator debugging activation</a:t>
            </a:r>
            <a:endParaRPr lang="en-US" sz="1200"/>
          </a:p>
          <a:p>
            <a:pPr marL="171450" indent="-171450">
              <a:buNone/>
            </a:pPr>
            <a:r>
              <a:rPr lang="en-US" sz="1200"/>
              <a:t>Enable CONFIG_SLUB_DEBUG</a:t>
            </a:r>
            <a:endParaRPr lang="en-US" sz="1200"/>
          </a:p>
          <a:p>
            <a:pPr marL="0" indent="0">
              <a:buNone/>
            </a:pPr>
            <a:r>
              <a:rPr lang="en-US" sz="1200"/>
              <a:t>Add in cmdline "slub_debug=FZPU"</a:t>
            </a:r>
            <a:endParaRPr lang="en-US" sz="1200"/>
          </a:p>
          <a:p>
            <a:pPr marL="0" indent="0">
              <a:buNone/>
            </a:pPr>
            <a:r>
              <a:rPr lang="en-US" sz="1200"/>
              <a:t>You can check enabling by:</a:t>
            </a:r>
            <a:endParaRPr lang="en-US" sz="1200"/>
          </a:p>
          <a:p>
            <a:pPr marL="0" indent="0">
              <a:buNone/>
            </a:pPr>
            <a:r>
              <a:rPr lang="en-US" sz="1200"/>
              <a:t># cd /sys/kernel/slab/kmalloc-4096</a:t>
            </a:r>
            <a:endParaRPr lang="en-US" sz="1200"/>
          </a:p>
          <a:p>
            <a:pPr marL="0" indent="0">
              <a:buNone/>
            </a:pPr>
            <a:r>
              <a:rPr lang="en-US" sz="1200"/>
              <a:t># cat sanity_checks</a:t>
            </a:r>
            <a:endParaRPr lang="en-US" sz="1200"/>
          </a:p>
          <a:p>
            <a:pPr marL="0" indent="0">
              <a:buNone/>
            </a:pPr>
            <a:r>
              <a:rPr lang="en-US" sz="1200"/>
              <a:t>1</a:t>
            </a:r>
            <a:endParaRPr lang="en-US" sz="1200"/>
          </a:p>
          <a:p>
            <a:pPr marL="0" indent="0">
              <a:buNone/>
            </a:pPr>
            <a:r>
              <a:rPr lang="en-US" sz="1200"/>
              <a:t># cat red_zone</a:t>
            </a:r>
            <a:endParaRPr lang="en-US" sz="1200"/>
          </a:p>
          <a:p>
            <a:pPr marL="0" indent="0">
              <a:buNone/>
            </a:pPr>
            <a:r>
              <a:rPr lang="en-US" sz="1200"/>
              <a:t>1</a:t>
            </a:r>
            <a:endParaRPr lang="en-US" sz="1200"/>
          </a:p>
          <a:p>
            <a:pPr marL="0" indent="0">
              <a:buNone/>
            </a:pPr>
            <a:r>
              <a:rPr lang="en-US" sz="1200"/>
              <a:t># cat poison</a:t>
            </a:r>
            <a:endParaRPr lang="en-US" sz="1200"/>
          </a:p>
          <a:p>
            <a:pPr marL="0" indent="0">
              <a:buNone/>
            </a:pPr>
            <a:r>
              <a:rPr lang="en-US" sz="1200"/>
              <a:t>1</a:t>
            </a:r>
            <a:endParaRPr lang="en-US" sz="1200"/>
          </a:p>
          <a:p>
            <a:pPr marL="0" indent="0">
              <a:buNone/>
            </a:pPr>
            <a:r>
              <a:rPr lang="en-US" sz="1200"/>
              <a:t># cat store_user</a:t>
            </a:r>
            <a:endParaRPr lang="en-US" sz="1200"/>
          </a:p>
          <a:p>
            <a:pPr marL="0" indent="0">
              <a:buNone/>
            </a:pPr>
            <a:r>
              <a:rPr lang="en-US" sz="1200"/>
              <a:t>1</a:t>
            </a:r>
            <a:endParaRPr lang="en-US" sz="12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Activate Dynamic Debugging</a:t>
            </a:r>
            <a:endParaRPr lang="x-none" altLang="en-US" sz="1200"/>
          </a:p>
          <a:p>
            <a:pPr marL="0" indent="0">
              <a:buNone/>
            </a:pPr>
            <a:r>
              <a:rPr lang="x-none" altLang="en-US" sz="1200"/>
              <a:t>Activate Dynamic Debugging -&gt; pr_debug()</a:t>
            </a:r>
            <a:endParaRPr lang="x-none" altLang="en-US" sz="1200"/>
          </a:p>
          <a:p>
            <a:pPr marL="0" indent="0">
              <a:buNone/>
            </a:pPr>
            <a:r>
              <a:rPr lang="x-none" altLang="en-US" sz="1200"/>
              <a:t>Activate CONFIG_DYNAMIC_DEBUG in kernel .config file.</a:t>
            </a:r>
            <a:endParaRPr lang="x-none" altLang="en-US" sz="1200"/>
          </a:p>
          <a:p>
            <a:pPr marL="0" indent="0">
              <a:buNone/>
            </a:pPr>
            <a:r>
              <a:rPr lang="x-none" altLang="en-US" sz="1200"/>
              <a:t>Mount debug device:</a:t>
            </a:r>
            <a:endParaRPr lang="x-none" altLang="en-US" sz="1200"/>
          </a:p>
          <a:p>
            <a:pPr marL="0" indent="0">
              <a:buNone/>
            </a:pPr>
            <a:r>
              <a:rPr lang="x-none" altLang="en-US" sz="1200"/>
              <a:t># mount -t debugfs /d /d</a:t>
            </a:r>
            <a:endParaRPr lang="x-none" altLang="en-US" sz="1200"/>
          </a:p>
          <a:p>
            <a:pPr marL="0" indent="0">
              <a:buNone/>
            </a:pPr>
            <a:r>
              <a:rPr lang="x-none" altLang="en-US" sz="1200"/>
              <a:t>Activate traces of a whole module:</a:t>
            </a:r>
            <a:endParaRPr lang="x-none" altLang="en-US" sz="1200"/>
          </a:p>
          <a:p>
            <a:pPr marL="0" indent="0">
              <a:buNone/>
            </a:pPr>
            <a:r>
              <a:rPr lang="x-none" altLang="en-US" sz="1200"/>
              <a:t># echo -n 'module &lt;driver&gt; +p' &gt; /d/dynamic_debug/control</a:t>
            </a:r>
            <a:endParaRPr lang="x-none" altLang="en-US" sz="1200"/>
          </a:p>
          <a:p>
            <a:pPr marL="0" indent="0">
              <a:buNone/>
            </a:pPr>
            <a:r>
              <a:rPr lang="x-none" altLang="en-US" sz="1200"/>
              <a:t>Activate traces of a whole file:</a:t>
            </a:r>
            <a:endParaRPr lang="x-none" altLang="en-US" sz="1200"/>
          </a:p>
          <a:p>
            <a:pPr marL="0" indent="0">
              <a:buNone/>
            </a:pPr>
            <a:r>
              <a:rPr lang="x-none" altLang="en-US" sz="1200"/>
              <a:t># echo -n 'file &lt;file&gt; +p' &gt; /d/dynamic_debug/control</a:t>
            </a:r>
            <a:endParaRPr lang="x-none" altLang="en-US" sz="1200"/>
          </a:p>
          <a:p>
            <a:pPr marL="0" indent="0">
              <a:buNone/>
            </a:pPr>
            <a:r>
              <a:rPr lang="x-none" altLang="en-US" sz="1200"/>
              <a:t>Activate traces of a some functions:</a:t>
            </a:r>
            <a:endParaRPr lang="x-none" altLang="en-US" sz="1200"/>
          </a:p>
          <a:p>
            <a:pPr marL="0" indent="0">
              <a:buNone/>
            </a:pPr>
            <a:r>
              <a:rPr lang="x-none" altLang="en-US" sz="1200"/>
              <a:t># echo -n 'function &lt;function&gt; +p' &gt; /d/dynamic_debug/control</a:t>
            </a:r>
            <a:endParaRPr lang="x-none" altLang="en-US" sz="1200"/>
          </a:p>
          <a:p>
            <a:pPr marL="0" indent="0">
              <a:buNone/>
            </a:pPr>
            <a:r>
              <a:rPr lang="x-none" altLang="en-US" sz="1200"/>
              <a:t>More info on:</a:t>
            </a:r>
            <a:endParaRPr lang="x-none" altLang="en-US" sz="1200"/>
          </a:p>
          <a:p>
            <a:pPr marL="0" indent="0">
              <a:buNone/>
            </a:pPr>
            <a:r>
              <a:rPr lang="x-none" altLang="en-US" sz="1200"/>
              <a:t>https://www.kernel.org/doc/Documentation/dynamic-debug-howto.txt</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fontScale="65000"/>
          </a:bodyPr>
          <a:p>
            <a:pPr fontAlgn="auto">
              <a:lnSpc>
                <a:spcPct val="100000"/>
              </a:lnSpc>
            </a:pPr>
            <a:r>
              <a:rPr lang="en-US" sz="1200"/>
              <a:t>Memory leaks</a:t>
            </a:r>
            <a:endParaRPr lang="en-US" sz="1200"/>
          </a:p>
          <a:p>
            <a:pPr marL="0" indent="0" fontAlgn="auto">
              <a:lnSpc>
                <a:spcPct val="100000"/>
              </a:lnSpc>
              <a:buNone/>
            </a:pPr>
            <a:r>
              <a:rPr lang="en-US" sz="1200"/>
              <a:t>Java Heap</a:t>
            </a:r>
            <a:endParaRPr lang="en-US" sz="1200"/>
          </a:p>
          <a:p>
            <a:pPr marL="0" indent="0" fontAlgn="auto">
              <a:lnSpc>
                <a:spcPct val="100000"/>
              </a:lnSpc>
              <a:buNone/>
            </a:pPr>
            <a:r>
              <a:rPr lang="en-US" sz="1200"/>
              <a:t>Start DDMS from:</a:t>
            </a:r>
            <a:endParaRPr lang="en-US" sz="1200"/>
          </a:p>
          <a:p>
            <a:pPr marL="0" indent="0" fontAlgn="auto">
              <a:lnSpc>
                <a:spcPct val="100000"/>
              </a:lnSpc>
              <a:buNone/>
            </a:pPr>
            <a:r>
              <a:rPr lang="en-US" sz="1200"/>
              <a:t>C:\Program Files (x86)\Android\android-sdk\tools\ddms.bat</a:t>
            </a:r>
            <a:endParaRPr lang="en-US" sz="1200"/>
          </a:p>
          <a:p>
            <a:pPr marL="0" indent="0" fontAlgn="auto">
              <a:lnSpc>
                <a:spcPct val="100000"/>
              </a:lnSpc>
              <a:buNone/>
            </a:pPr>
            <a:r>
              <a:rPr lang="en-US" sz="1200"/>
              <a:t>Select the faulting App.</a:t>
            </a:r>
            <a:endParaRPr lang="en-US" sz="1200"/>
          </a:p>
          <a:p>
            <a:pPr marL="0" indent="0" fontAlgn="auto">
              <a:lnSpc>
                <a:spcPct val="100000"/>
              </a:lnSpc>
              <a:buNone/>
            </a:pPr>
            <a:r>
              <a:rPr lang="en-US" sz="1200"/>
              <a:t>Click on the "Show heap updates" green icon.</a:t>
            </a:r>
            <a:endParaRPr lang="en-US" sz="1200"/>
          </a:p>
          <a:p>
            <a:pPr marL="0" indent="0" fontAlgn="auto">
              <a:lnSpc>
                <a:spcPct val="100000"/>
              </a:lnSpc>
              <a:buNone/>
            </a:pPr>
            <a:r>
              <a:rPr lang="en-US" sz="1200"/>
              <a:t>Open the "VM Heap" tab, click on "Cause GC" to clean Heap. Look at allocations.</a:t>
            </a:r>
            <a:endParaRPr lang="en-US" sz="1200"/>
          </a:p>
          <a:p>
            <a:pPr marL="0" indent="0" fontAlgn="auto">
              <a:lnSpc>
                <a:spcPct val="100000"/>
              </a:lnSpc>
              <a:buNone/>
            </a:pPr>
            <a:r>
              <a:rPr lang="en-US" sz="1200"/>
              <a:t>After some cycles, click on "Dump HPROF file" green icon.</a:t>
            </a:r>
            <a:endParaRPr lang="en-US" sz="1200"/>
          </a:p>
          <a:p>
            <a:pPr marL="0" indent="0" fontAlgn="auto">
              <a:lnSpc>
                <a:spcPct val="100000"/>
              </a:lnSpc>
              <a:buNone/>
            </a:pPr>
            <a:r>
              <a:rPr lang="en-US" sz="1200"/>
              <a:t>Concert the file to Java format using:</a:t>
            </a:r>
            <a:endParaRPr lang="en-US" sz="1200"/>
          </a:p>
          <a:p>
            <a:pPr marL="0" indent="0" fontAlgn="auto">
              <a:lnSpc>
                <a:spcPct val="100000"/>
              </a:lnSpc>
              <a:buNone/>
            </a:pPr>
            <a:r>
              <a:rPr lang="en-US" sz="1200"/>
              <a:t>"C:\Program Files (x86)\Android\android-sdk\tools\hprof-conv.exe" &lt;hprof&gt; &lt;hprof converted&gt;</a:t>
            </a:r>
            <a:endParaRPr lang="en-US" sz="1200"/>
          </a:p>
          <a:p>
            <a:pPr marL="0" indent="0" fontAlgn="auto">
              <a:lnSpc>
                <a:spcPct val="100000"/>
              </a:lnSpc>
              <a:buNone/>
            </a:pPr>
            <a:r>
              <a:rPr lang="en-US" sz="1200"/>
              <a:t>Parse the converted Hprof file using Memory Analyser:</a:t>
            </a:r>
            <a:endParaRPr lang="en-US" sz="1200"/>
          </a:p>
          <a:p>
            <a:pPr marL="0" indent="0" fontAlgn="auto">
              <a:lnSpc>
                <a:spcPct val="100000"/>
              </a:lnSpc>
              <a:buNone/>
            </a:pPr>
            <a:r>
              <a:rPr lang="en-US" sz="1200"/>
              <a:t>http://www.eclipse.org/mat/</a:t>
            </a:r>
            <a:endParaRPr lang="en-US" sz="1200"/>
          </a:p>
          <a:p>
            <a:pPr marL="0" indent="0" fontAlgn="auto">
              <a:lnSpc>
                <a:spcPct val="100000"/>
              </a:lnSpc>
              <a:buNone/>
            </a:pPr>
            <a:r>
              <a:rPr lang="en-US" sz="1200"/>
              <a:t>Note</a:t>
            </a:r>
            <a:endParaRPr lang="en-US" sz="1200"/>
          </a:p>
          <a:p>
            <a:pPr marL="0" indent="0" fontAlgn="auto">
              <a:lnSpc>
                <a:spcPct val="100000"/>
              </a:lnSpc>
              <a:buNone/>
            </a:pPr>
            <a:r>
              <a:rPr lang="en-US" sz="1200"/>
              <a:t>- Shallow memory: own object memory</a:t>
            </a:r>
            <a:endParaRPr lang="en-US" sz="1200"/>
          </a:p>
          <a:p>
            <a:pPr marL="0" indent="0" fontAlgn="auto">
              <a:lnSpc>
                <a:spcPct val="100000"/>
              </a:lnSpc>
              <a:buNone/>
            </a:pPr>
            <a:r>
              <a:rPr lang="en-US" sz="1200"/>
              <a:t>- Retained memory: dominated sub objects size</a:t>
            </a:r>
            <a:endParaRPr lang="en-US" sz="1200"/>
          </a:p>
          <a:p>
            <a:pPr marL="0" indent="0" fontAlgn="auto">
              <a:lnSpc>
                <a:spcPct val="100000"/>
              </a:lnSpc>
              <a:buNone/>
            </a:pPr>
            <a:r>
              <a:rPr lang="en-US" sz="1200"/>
              <a:t>Select one suspicious leak in the Dominator Tree, then Right Click / Path to GC Roots / exclude weak references</a:t>
            </a:r>
            <a:endParaRPr lang="en-US" sz="1200"/>
          </a:p>
          <a:p>
            <a:pPr marL="0" indent="0" fontAlgn="auto">
              <a:lnSpc>
                <a:spcPct val="100000"/>
              </a:lnSpc>
              <a:buNone/>
            </a:pPr>
            <a:r>
              <a:rPr lang="en-US" sz="1200"/>
              <a:t>Tricks</a:t>
            </a:r>
            <a:endParaRPr lang="en-US" sz="1200"/>
          </a:p>
          <a:p>
            <a:pPr marL="0" indent="0" fontAlgn="auto">
              <a:lnSpc>
                <a:spcPct val="100000"/>
              </a:lnSpc>
              <a:buNone/>
            </a:pPr>
            <a:r>
              <a:rPr lang="en-US" sz="1200"/>
              <a:t>- MainActivity.*: should have only 1 instance</a:t>
            </a:r>
            <a:endParaRPr lang="en-US" sz="1200"/>
          </a:p>
          <a:p>
            <a:pPr marL="0" indent="0" fontAlgn="auto">
              <a:lnSpc>
                <a:spcPct val="100000"/>
              </a:lnSpc>
              <a:buNone/>
            </a:pPr>
            <a:r>
              <a:rPr lang="en-US" sz="1200"/>
              <a:t>- sub-objects should be non static</a:t>
            </a:r>
            <a:endParaRPr lang="en-US" sz="1200"/>
          </a:p>
          <a:p>
            <a:pPr marL="0" indent="0" fontAlgn="auto">
              <a:lnSpc>
                <a:spcPct val="100000"/>
              </a:lnSpc>
              <a:buNone/>
            </a:pPr>
            <a:r>
              <a:rPr lang="en-US" sz="1200"/>
              <a:t>- sub-classes should be static</a:t>
            </a:r>
            <a:endParaRPr lang="en-US" sz="1200"/>
          </a:p>
          <a:p>
            <a:pPr marL="0" indent="0" fontAlgn="auto">
              <a:lnSpc>
                <a:spcPct val="100000"/>
              </a:lnSpc>
              <a:buNone/>
            </a:pPr>
            <a:r>
              <a:rPr lang="en-US" sz="1200"/>
              <a:t>Native Heap</a:t>
            </a:r>
            <a:endParaRPr lang="en-US" sz="1200"/>
          </a:p>
          <a:p>
            <a:pPr marL="0" indent="0" fontAlgn="auto">
              <a:lnSpc>
                <a:spcPct val="100000"/>
              </a:lnSpc>
              <a:buNone/>
            </a:pPr>
            <a:r>
              <a:rPr lang="en-US" sz="1200"/>
              <a:t>To get Native Heap status on DDMS:</a:t>
            </a:r>
            <a:endParaRPr lang="en-US" sz="1200"/>
          </a:p>
          <a:p>
            <a:pPr marL="0" indent="0" fontAlgn="auto">
              <a:lnSpc>
                <a:spcPct val="100000"/>
              </a:lnSpc>
              <a:buNone/>
            </a:pPr>
            <a:r>
              <a:rPr lang="en-US" sz="1200"/>
              <a:t>On Linux build env, edit ~\.android\ddms.cfg and add "native=true"</a:t>
            </a:r>
            <a:endParaRPr lang="en-US" sz="1200"/>
          </a:p>
          <a:p>
            <a:pPr marL="0" indent="0" fontAlgn="auto">
              <a:lnSpc>
                <a:spcPct val="100000"/>
              </a:lnSpc>
              <a:buNone/>
            </a:pPr>
            <a:r>
              <a:rPr lang="en-US" sz="1200"/>
              <a:t>Setup this Linux env variable:</a:t>
            </a:r>
            <a:endParaRPr lang="en-US" sz="1200"/>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lnSpcReduction="10000"/>
          </a:bodyPr>
          <a:p>
            <a:pPr marL="171450" indent="-171450"/>
            <a:r>
              <a:rPr lang="x-none" altLang="en-US" sz="1200"/>
              <a:t>Continued...</a:t>
            </a:r>
            <a:endParaRPr lang="x-none" altLang="en-US" sz="1200"/>
          </a:p>
          <a:p>
            <a:pPr marL="0" indent="0">
              <a:buNone/>
            </a:pPr>
            <a:r>
              <a:rPr lang="x-none" altLang="en-US" sz="1200"/>
              <a:t># export ANDROID_ADDR2LINE=addr2line</a:t>
            </a:r>
            <a:endParaRPr lang="x-none" altLang="en-US" sz="1200"/>
          </a:p>
          <a:p>
            <a:pPr marL="0" indent="0">
              <a:buNone/>
            </a:pPr>
            <a:r>
              <a:rPr lang="x-none" altLang="en-US" sz="1200"/>
              <a:t># export ANDROID_ADDR2LINE64=addr2line</a:t>
            </a:r>
            <a:endParaRPr lang="x-none" altLang="en-US" sz="1200"/>
          </a:p>
          <a:p>
            <a:pPr marL="0" indent="0">
              <a:buNone/>
            </a:pPr>
            <a:r>
              <a:rPr lang="x-none" altLang="en-US" sz="1200"/>
              <a:t>Then launch ddms from Linux build env (this will permit to inherit symbol path)</a:t>
            </a:r>
            <a:endParaRPr lang="x-none" altLang="en-US" sz="1200"/>
          </a:p>
          <a:p>
            <a:pPr marL="0" indent="0">
              <a:buNone/>
            </a:pPr>
            <a:r>
              <a:rPr lang="x-none" altLang="en-US" sz="1200"/>
              <a:t># ddms</a:t>
            </a:r>
            <a:endParaRPr lang="x-none" altLang="en-US" sz="1200"/>
          </a:p>
          <a:p>
            <a:pPr marL="0" indent="0">
              <a:buNone/>
            </a:pPr>
            <a:r>
              <a:rPr lang="x-none" altLang="en-US" sz="1200"/>
              <a:t>On DDMS UI, select the "Native Heap" tab.</a:t>
            </a:r>
            <a:endParaRPr lang="x-none" altLang="en-US" sz="1200"/>
          </a:p>
          <a:p>
            <a:pPr marL="0" indent="0">
              <a:buNone/>
            </a:pPr>
            <a:r>
              <a:rPr lang="x-none" altLang="en-US" sz="1200"/>
              <a:t>In //, on Android board, select the leak malloc debug library and restart the UI:</a:t>
            </a:r>
            <a:endParaRPr lang="x-none" altLang="en-US" sz="1200"/>
          </a:p>
          <a:p>
            <a:pPr marL="0" indent="0">
              <a:buNone/>
            </a:pPr>
            <a:r>
              <a:rPr lang="x-none" altLang="en-US" sz="1200"/>
              <a:t># setprop libc.debug.malloc 1</a:t>
            </a:r>
            <a:endParaRPr lang="x-none" altLang="en-US" sz="1200"/>
          </a:p>
          <a:p>
            <a:pPr marL="0" indent="0">
              <a:buNone/>
            </a:pPr>
            <a:r>
              <a:rPr lang="x-none" altLang="en-US" sz="1200"/>
              <a:t># stop</a:t>
            </a:r>
            <a:endParaRPr lang="x-none" altLang="en-US" sz="1200"/>
          </a:p>
          <a:p>
            <a:pPr marL="0" indent="0">
              <a:buNone/>
            </a:pPr>
            <a:r>
              <a:rPr lang="x-none" altLang="en-US" sz="1200"/>
              <a:t># start</a:t>
            </a:r>
            <a:endParaRPr lang="x-none" altLang="en-US" sz="1200"/>
          </a:p>
          <a:p>
            <a:pPr marL="0" indent="0">
              <a:buNone/>
            </a:pPr>
            <a:r>
              <a:rPr lang="x-none" altLang="en-US" sz="1200"/>
              <a:t>On DDMS, select a Process and click on "Snapshot Current Native Heap Usage".</a:t>
            </a:r>
            <a:endParaRPr lang="x-none" altLang="en-US" sz="1200"/>
          </a:p>
          <a:p>
            <a:pPr marL="0" indent="0">
              <a:buNone/>
            </a:pPr>
            <a:r>
              <a:rPr lang="x-none" altLang="en-US" sz="1200"/>
              <a:t>You can compare 2 snapshots using the "+-" button.</a:t>
            </a:r>
            <a:endParaRPr lang="x-none" altLang="en-US" sz="1200"/>
          </a:p>
          <a:p>
            <a:pPr marL="0" indent="0">
              <a:buNone/>
            </a:pPr>
            <a:r>
              <a:rPr lang="x-none" altLang="en-US" sz="1200"/>
              <a:t>Note</a:t>
            </a:r>
            <a:endParaRPr lang="x-none" altLang="en-US" sz="1200"/>
          </a:p>
          <a:p>
            <a:pPr marL="0" indent="0">
              <a:buNone/>
            </a:pPr>
            <a:r>
              <a:rPr lang="x-none" altLang="en-US" sz="1200"/>
              <a:t>Without DDMS, use AM:</a:t>
            </a:r>
            <a:endParaRPr lang="x-none" altLang="en-US" sz="1200"/>
          </a:p>
          <a:p>
            <a:pPr marL="0" indent="0">
              <a:buNone/>
            </a:pPr>
            <a:r>
              <a:rPr lang="x-none" altLang="en-US" sz="1200"/>
              <a:t># am dumpheap -n &lt;PID&gt; /data/dump.txt</a:t>
            </a:r>
            <a:endParaRPr lang="x-none" altLang="en-US" sz="1200"/>
          </a:p>
          <a:p>
            <a:pPr marL="0" indent="0">
              <a:buNone/>
            </a:pPr>
            <a:r>
              <a:rPr lang="x-none" altLang="en-US" sz="1200"/>
              <a:t>following patch helps to use libc.debug.malloc on OAM: https://android.intel.com/#/c/490043/</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fontAlgn="auto">
              <a:lnSpc>
                <a:spcPct val="100000"/>
              </a:lnSpc>
            </a:pPr>
            <a:r>
              <a:rPr lang="en-US" sz="1200"/>
              <a:t>Native memory corruption detection</a:t>
            </a:r>
            <a:endParaRPr lang="en-US" sz="1200"/>
          </a:p>
          <a:p>
            <a:pPr marL="0" indent="0" fontAlgn="auto">
              <a:lnSpc>
                <a:spcPct val="100000"/>
              </a:lnSpc>
              <a:buNone/>
            </a:pPr>
            <a:r>
              <a:rPr lang="en-US" sz="1200"/>
              <a:t># setprop libc.debug.malloc=10</a:t>
            </a:r>
            <a:endParaRPr lang="en-US" sz="1200"/>
          </a:p>
          <a:p>
            <a:pPr marL="0" indent="0" fontAlgn="auto">
              <a:lnSpc>
                <a:spcPct val="100000"/>
              </a:lnSpc>
              <a:buNone/>
            </a:pPr>
            <a:r>
              <a:rPr lang="en-US" sz="1200"/>
              <a:t># stop ; start</a:t>
            </a:r>
            <a:endParaRPr lang="en-US" sz="1200"/>
          </a:p>
          <a:p>
            <a:pPr marL="0" indent="0" fontAlgn="auto">
              <a:lnSpc>
                <a:spcPct val="100000"/>
              </a:lnSpc>
              <a:buNone/>
            </a:pPr>
            <a:r>
              <a:rPr lang="en-US" sz="1200"/>
              <a:t>To make it persistent against reboot:</a:t>
            </a:r>
            <a:endParaRPr lang="en-US" sz="1200"/>
          </a:p>
          <a:p>
            <a:pPr marL="0" indent="0" fontAlgn="auto">
              <a:lnSpc>
                <a:spcPct val="100000"/>
              </a:lnSpc>
              <a:buNone/>
            </a:pPr>
            <a:r>
              <a:rPr lang="en-US" sz="1200"/>
              <a:t>$ adb root</a:t>
            </a:r>
            <a:endParaRPr lang="en-US" sz="1200"/>
          </a:p>
          <a:p>
            <a:pPr marL="0" indent="0" fontAlgn="auto">
              <a:lnSpc>
                <a:spcPct val="100000"/>
              </a:lnSpc>
              <a:buNone/>
            </a:pPr>
            <a:r>
              <a:rPr lang="en-US" sz="1200"/>
              <a:t>$ adb disable-verity</a:t>
            </a:r>
            <a:endParaRPr lang="en-US" sz="1200"/>
          </a:p>
          <a:p>
            <a:pPr marL="0" indent="0" fontAlgn="auto">
              <a:lnSpc>
                <a:spcPct val="100000"/>
              </a:lnSpc>
              <a:buNone/>
            </a:pPr>
            <a:r>
              <a:rPr lang="en-US" sz="1200"/>
              <a:t>$ adb reboot</a:t>
            </a:r>
            <a:endParaRPr lang="en-US" sz="1200"/>
          </a:p>
          <a:p>
            <a:pPr marL="0" indent="0" fontAlgn="auto">
              <a:lnSpc>
                <a:spcPct val="100000"/>
              </a:lnSpc>
              <a:buNone/>
            </a:pPr>
            <a:r>
              <a:rPr lang="en-US" sz="1200"/>
              <a:t>$ adb remount</a:t>
            </a:r>
            <a:endParaRPr lang="en-US" sz="1200"/>
          </a:p>
          <a:p>
            <a:pPr marL="0" indent="0" fontAlgn="auto">
              <a:lnSpc>
                <a:spcPct val="100000"/>
              </a:lnSpc>
              <a:buNone/>
            </a:pPr>
            <a:r>
              <a:rPr lang="en-US" sz="1200"/>
              <a:t>$ adb shell "echo libc.debug.malloc=10 &gt;&gt; /system/build.prop"</a:t>
            </a:r>
            <a:endParaRPr lang="en-US" sz="1200"/>
          </a:p>
          <a:p>
            <a:pPr marL="0" indent="0" fontAlgn="auto">
              <a:lnSpc>
                <a:spcPct val="100000"/>
              </a:lnSpc>
              <a:buNone/>
            </a:pPr>
            <a:r>
              <a:rPr lang="en-US" sz="1200"/>
              <a:t>$ adb reboot</a:t>
            </a:r>
            <a:endParaRPr lang="en-US" sz="1200"/>
          </a:p>
          <a:p>
            <a:pPr marL="171450" indent="-171450" fontAlgn="auto">
              <a:lnSpc>
                <a:spcPct val="100000"/>
              </a:lnSpc>
            </a:pPr>
            <a:r>
              <a:rPr lang="en-US" sz="1200"/>
              <a:t>Monkey test</a:t>
            </a:r>
            <a:endParaRPr lang="en-US" sz="1200"/>
          </a:p>
          <a:p>
            <a:pPr marL="0" indent="0" fontAlgn="auto">
              <a:lnSpc>
                <a:spcPct val="100000"/>
              </a:lnSpc>
              <a:buNone/>
            </a:pPr>
            <a:r>
              <a:rPr lang="en-US" sz="1200"/>
              <a:t>Useful command:</a:t>
            </a:r>
            <a:endParaRPr lang="en-US" sz="1200"/>
          </a:p>
          <a:p>
            <a:pPr marL="0" indent="0" fontAlgn="auto">
              <a:lnSpc>
                <a:spcPct val="100000"/>
              </a:lnSpc>
              <a:buNone/>
            </a:pPr>
            <a:r>
              <a:rPr lang="en-US" sz="1200"/>
              <a:t># monkey --ignore-crashes --ignore-timeouts --kill-process-after-error --ignore-security-exceptions --throttle 200 -v 2000000</a:t>
            </a:r>
            <a:endParaRPr lang="en-US" sz="12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Performance analysis aka perf</a:t>
            </a:r>
            <a:endParaRPr lang="x-none" altLang="en-US" sz="1200"/>
          </a:p>
          <a:p>
            <a:pPr marL="0" indent="0">
              <a:buNone/>
            </a:pPr>
            <a:r>
              <a:rPr lang="x-none" altLang="en-US" sz="1200"/>
              <a:t>Compil perf tool and copy it under /system/bin:</a:t>
            </a:r>
            <a:endParaRPr lang="x-none" altLang="en-US" sz="1200"/>
          </a:p>
          <a:p>
            <a:pPr marL="0" indent="0">
              <a:buNone/>
            </a:pPr>
            <a:r>
              <a:rPr lang="x-none" altLang="en-US" sz="1200"/>
              <a:t>&gt; make perf</a:t>
            </a:r>
            <a:endParaRPr lang="x-none" altLang="en-US" sz="1200"/>
          </a:p>
          <a:p>
            <a:pPr marL="0" indent="0">
              <a:buNone/>
            </a:pPr>
            <a:r>
              <a:rPr lang="x-none" altLang="en-US" sz="1200"/>
              <a:t>&gt; adb remount ; adb push out/target/product/&lt;platform&gt;/system/bin/perf /system/bin/</a:t>
            </a:r>
            <a:endParaRPr lang="x-none" altLang="en-US" sz="1200"/>
          </a:p>
          <a:p>
            <a:pPr marL="0" indent="0">
              <a:buNone/>
            </a:pPr>
            <a:r>
              <a:rPr lang="x-none" altLang="en-US" sz="1200"/>
              <a:t>Top consumer functions:</a:t>
            </a:r>
            <a:endParaRPr lang="x-none" altLang="en-US" sz="1200"/>
          </a:p>
          <a:p>
            <a:pPr marL="0" indent="0">
              <a:buNone/>
            </a:pPr>
            <a:r>
              <a:rPr lang="x-none" altLang="en-US" sz="1200"/>
              <a:t># perf top -a [-p &lt;pid&gt;]</a:t>
            </a:r>
            <a:endParaRPr lang="x-none" altLang="en-US" sz="1200"/>
          </a:p>
          <a:p>
            <a:pPr marL="0" indent="0">
              <a:buNone/>
            </a:pPr>
            <a:r>
              <a:rPr lang="x-none" altLang="en-US" sz="1200"/>
              <a:t>PerfTop: 441 irqs/sec kernel:53.3% exact: 0.0% [1000Hz cycles], (target_pid: 2086)</a:t>
            </a:r>
            <a:endParaRPr lang="x-none" altLang="en-US" sz="1200"/>
          </a:p>
          <a:p>
            <a:pPr marL="0" indent="0">
              <a:buNone/>
            </a:pPr>
            <a:r>
              <a:rPr lang="x-none" altLang="en-US" sz="1200"/>
              <a:t>-------------------------------------------------------------------------------</a:t>
            </a:r>
            <a:endParaRPr lang="x-none" altLang="en-US" sz="1200"/>
          </a:p>
          <a:p>
            <a:pPr marL="0" indent="0">
              <a:buNone/>
            </a:pPr>
            <a:r>
              <a:rPr lang="x-none" altLang="en-US" sz="1200"/>
              <a:t>samples pcnt function DSO</a:t>
            </a:r>
            <a:endParaRPr lang="x-none" altLang="en-US" sz="1200"/>
          </a:p>
          <a:p>
            <a:pPr marL="0" indent="0">
              <a:buNone/>
            </a:pPr>
            <a:r>
              <a:rPr lang="x-none" altLang="en-US" sz="1200"/>
              <a:t>____________________________________ _________</a:t>
            </a:r>
            <a:endParaRPr lang="x-none" altLang="en-US" sz="1200"/>
          </a:p>
          <a:p>
            <a:pPr marL="0" indent="0">
              <a:buNone/>
            </a:pPr>
            <a:r>
              <a:rPr lang="x-none" altLang="en-US" sz="1200"/>
              <a:t> 89.00 7.0% dvmAsmInstructionStartCode [vdso]</a:t>
            </a:r>
            <a:endParaRPr lang="x-none" altLang="en-US" sz="1200"/>
          </a:p>
          <a:p>
            <a:pPr marL="0" indent="0">
              <a:buNone/>
            </a:pPr>
            <a:r>
              <a:rPr lang="x-none" altLang="en-US" sz="1200"/>
              <a:t> 53.00 4.1% memcpy [vdso]</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75000"/>
          </a:bodyPr>
          <a:p>
            <a:pPr marL="171450" indent="-171450"/>
            <a:r>
              <a:rPr lang="x-none" altLang="en-US" sz="1200">
                <a:sym typeface="+mn-ea"/>
              </a:rPr>
              <a:t>GDB</a:t>
            </a:r>
            <a:endParaRPr lang="x-none" altLang="en-US" sz="1200">
              <a:sym typeface="+mn-ea"/>
            </a:endParaRPr>
          </a:p>
          <a:p>
            <a:pPr marL="0" indent="0">
              <a:buNone/>
            </a:pPr>
            <a:r>
              <a:rPr lang="x-none" altLang="en-US" sz="1200">
                <a:sym typeface="+mn-ea"/>
              </a:rPr>
              <a:t>.gdbinit setup</a:t>
            </a:r>
            <a:endParaRPr lang="x-none" altLang="en-US" sz="1200">
              <a:sym typeface="+mn-ea"/>
            </a:endParaRPr>
          </a:p>
          <a:p>
            <a:pPr marL="0" indent="0">
              <a:buNone/>
            </a:pPr>
            <a:r>
              <a:rPr lang="x-none" altLang="en-US" sz="1200">
                <a:sym typeface="+mn-ea"/>
              </a:rPr>
              <a:t>Edit your ~/.gdbinit, and add:</a:t>
            </a:r>
            <a:endParaRPr lang="x-none" altLang="en-US" sz="1200">
              <a:sym typeface="+mn-ea"/>
            </a:endParaRPr>
          </a:p>
          <a:p>
            <a:pPr marL="0" indent="0">
              <a:buNone/>
            </a:pPr>
            <a:r>
              <a:rPr lang="x-none" altLang="en-US" sz="1200">
                <a:sym typeface="+mn-ea"/>
              </a:rPr>
              <a:t>set solib-search-path system/bin:system/lib:system/lib/hw:system/vendor/lib:system/vendor/lib/hw</a:t>
            </a:r>
            <a:endParaRPr lang="x-none" altLang="en-US" sz="1200">
              <a:sym typeface="+mn-ea"/>
            </a:endParaRPr>
          </a:p>
          <a:p>
            <a:pPr marL="0" indent="0">
              <a:buNone/>
            </a:pPr>
            <a:r>
              <a:rPr lang="x-none" altLang="en-US" sz="1200">
                <a:sym typeface="+mn-ea"/>
              </a:rPr>
              <a:t>Core dump analyzing</a:t>
            </a:r>
            <a:endParaRPr lang="x-none" altLang="en-US" sz="1200">
              <a:sym typeface="+mn-ea"/>
            </a:endParaRPr>
          </a:p>
          <a:p>
            <a:pPr marL="0" indent="0">
              <a:buNone/>
            </a:pPr>
            <a:r>
              <a:rPr lang="x-none" altLang="en-US" sz="1200">
                <a:sym typeface="+mn-ea"/>
              </a:rPr>
              <a:t># cd $OUT/symbols</a:t>
            </a:r>
            <a:endParaRPr lang="x-none" altLang="en-US" sz="1200">
              <a:sym typeface="+mn-ea"/>
            </a:endParaRPr>
          </a:p>
          <a:p>
            <a:pPr marL="0" indent="0">
              <a:buNone/>
            </a:pPr>
            <a:r>
              <a:rPr lang="x-none" altLang="en-US" sz="1200">
                <a:sym typeface="+mn-ea"/>
              </a:rPr>
              <a:t># gdb -c &lt;core&gt; system/bin/&lt;prog&gt;      // app_process32 for Java App</a:t>
            </a:r>
            <a:endParaRPr lang="x-none" altLang="en-US" sz="1200">
              <a:sym typeface="+mn-ea"/>
            </a:endParaRPr>
          </a:p>
          <a:p>
            <a:pPr marL="0" indent="0">
              <a:buNone/>
            </a:pPr>
            <a:r>
              <a:rPr lang="x-none" altLang="en-US" sz="1200">
                <a:sym typeface="+mn-ea"/>
              </a:rPr>
              <a:t>(gdb) bt</a:t>
            </a:r>
            <a:endParaRPr lang="x-none" altLang="en-US" sz="1200">
              <a:sym typeface="+mn-ea"/>
            </a:endParaRPr>
          </a:p>
          <a:p>
            <a:pPr marL="0" indent="0">
              <a:buNone/>
            </a:pPr>
            <a:r>
              <a:rPr lang="x-none" altLang="en-US" sz="1200">
                <a:sym typeface="+mn-ea"/>
              </a:rPr>
              <a:t>See other useful commands in next section:</a:t>
            </a:r>
            <a:endParaRPr lang="x-none" altLang="en-US" sz="1200">
              <a:sym typeface="+mn-ea"/>
            </a:endParaRPr>
          </a:p>
          <a:p>
            <a:pPr marL="0" indent="0">
              <a:buNone/>
            </a:pPr>
            <a:r>
              <a:rPr lang="x-none" altLang="en-US" sz="1200">
                <a:sym typeface="+mn-ea"/>
              </a:rPr>
              <a:t>Remote debugging</a:t>
            </a:r>
            <a:endParaRPr lang="x-none" altLang="en-US" sz="1200">
              <a:sym typeface="+mn-ea"/>
            </a:endParaRPr>
          </a:p>
          <a:p>
            <a:pPr marL="0" indent="0">
              <a:buNone/>
            </a:pPr>
            <a:r>
              <a:rPr lang="x-none" altLang="en-US" sz="1200">
                <a:sym typeface="+mn-ea"/>
              </a:rPr>
              <a:t>Using gdbRemote.sh script</a:t>
            </a:r>
            <a:endParaRPr lang="x-none" altLang="en-US" sz="1200">
              <a:sym typeface="+mn-ea"/>
            </a:endParaRPr>
          </a:p>
          <a:p>
            <a:pPr marL="0" indent="0">
              <a:buNone/>
            </a:pPr>
            <a:r>
              <a:rPr lang="x-none" altLang="en-US" sz="1200">
                <a:sym typeface="+mn-ea"/>
              </a:rPr>
              <a:t>Download on the Host containing the Android build:  gdbRemote.sh</a:t>
            </a:r>
            <a:endParaRPr lang="x-none" altLang="en-US" sz="1200">
              <a:sym typeface="+mn-ea"/>
            </a:endParaRPr>
          </a:p>
          <a:p>
            <a:pPr marL="0" indent="0">
              <a:buNone/>
            </a:pPr>
            <a:r>
              <a:rPr lang="x-none" altLang="en-US" sz="1200">
                <a:sym typeface="+mn-ea"/>
              </a:rPr>
              <a:t>Connect the board thru adb, then, launch on Host machine:</a:t>
            </a:r>
            <a:endParaRPr lang="x-none" altLang="en-US" sz="1200">
              <a:sym typeface="+mn-ea"/>
            </a:endParaRPr>
          </a:p>
          <a:p>
            <a:pPr marL="0" indent="0">
              <a:buNone/>
            </a:pPr>
            <a:r>
              <a:rPr lang="x-none" altLang="en-US" sz="1200">
                <a:sym typeface="+mn-ea"/>
              </a:rPr>
              <a:t># gdbRemote.sh &lt;progname|pid&gt;</a:t>
            </a:r>
            <a:endParaRPr lang="x-none" altLang="en-US" sz="1200">
              <a:sym typeface="+mn-ea"/>
            </a:endParaRPr>
          </a:p>
          <a:p>
            <a:pPr marL="0" indent="0">
              <a:buNone/>
            </a:pPr>
            <a:r>
              <a:rPr lang="x-none" altLang="en-US" sz="1200">
                <a:sym typeface="+mn-ea"/>
              </a:rPr>
              <a:t>Manual way</a:t>
            </a:r>
            <a:endParaRPr lang="x-none" altLang="en-US" sz="1200">
              <a:sym typeface="+mn-ea"/>
            </a:endParaRPr>
          </a:p>
          <a:p>
            <a:pPr marL="0" indent="0">
              <a:buNone/>
            </a:pPr>
            <a:r>
              <a:rPr lang="x-none" altLang="en-US" sz="1200">
                <a:sym typeface="+mn-ea"/>
              </a:rPr>
              <a:t>From the Host machine containing the Android build:</a:t>
            </a:r>
            <a:endParaRPr lang="x-none" altLang="en-US" sz="1200">
              <a:sym typeface="+mn-ea"/>
            </a:endParaRPr>
          </a:p>
          <a:p>
            <a:pPr marL="0" indent="0">
              <a:buNone/>
            </a:pPr>
            <a:r>
              <a:rPr lang="x-none" altLang="en-US" sz="1200">
                <a:sym typeface="+mn-ea"/>
              </a:rPr>
              <a:t># adb forward tcp:1234 tcp:1234</a:t>
            </a:r>
            <a:endParaRPr lang="x-none" altLang="en-US" sz="1200">
              <a:sym typeface="+mn-ea"/>
            </a:endParaRPr>
          </a:p>
          <a:p>
            <a:pPr marL="0" indent="0">
              <a:buNone/>
            </a:pPr>
            <a:r>
              <a:rPr lang="x-none" altLang="en-US" sz="1200">
                <a:sym typeface="+mn-ea"/>
              </a:rPr>
              <a:t>On Target, launch the process, then attach to it:</a:t>
            </a:r>
            <a:endParaRPr lang="x-none" altLang="en-US" sz="1200">
              <a:sym typeface="+mn-ea"/>
            </a:endParaRPr>
          </a:p>
          <a:p>
            <a:pPr marL="0" indent="0">
              <a:buNone/>
            </a:pPr>
            <a:r>
              <a:rPr lang="x-none" altLang="en-US" sz="1200">
                <a:sym typeface="+mn-ea"/>
              </a:rPr>
              <a:t># gdbserver --attach :1234 `pgrep &lt;progname&gt;`</a:t>
            </a:r>
            <a:endParaRPr lang="x-none" altLang="en-US" sz="1200">
              <a:sym typeface="+mn-ea"/>
            </a:endParaRPr>
          </a:p>
          <a:p>
            <a:pPr marL="0" indent="0">
              <a:buNone/>
            </a:pPr>
            <a:r>
              <a:rPr lang="x-none" altLang="en-US" sz="1200">
                <a:sym typeface="+mn-ea"/>
              </a:rPr>
              <a:t>On Host:</a:t>
            </a:r>
            <a:endParaRPr lang="x-none" altLang="en-US" sz="1200">
              <a:sym typeface="+mn-ea"/>
            </a:endParaRPr>
          </a:p>
          <a:p>
            <a:pPr marL="0" indent="0">
              <a:buNone/>
            </a:pPr>
            <a:r>
              <a:rPr lang="x-none" altLang="en-US" sz="1200">
                <a:sym typeface="+mn-ea"/>
              </a:rPr>
              <a:t># cd $ANDROID_PRODUCT_OUT/symbols</a:t>
            </a:r>
            <a:endParaRPr lang="x-none" altLang="en-US" sz="1200">
              <a:sym typeface="+mn-ea"/>
            </a:endParaRPr>
          </a:p>
          <a:p>
            <a:pPr marL="0" indent="0">
              <a:buNone/>
            </a:pPr>
            <a:r>
              <a:rPr lang="x-none" altLang="en-US" sz="1200">
                <a:sym typeface="+mn-ea"/>
              </a:rPr>
              <a:t># gdb system/bin/&lt;prog&gt; // app_process32 for Java App</a:t>
            </a:r>
            <a:endParaRPr lang="x-none" altLang="en-US" sz="1200">
              <a:sym typeface="+mn-ea"/>
            </a:endParaRPr>
          </a:p>
          <a:p>
            <a:pPr marL="0" indent="0">
              <a:buNone/>
            </a:pPr>
            <a:r>
              <a:rPr lang="x-none" altLang="en-US" sz="1200">
                <a:sym typeface="+mn-ea"/>
              </a:rPr>
              <a:t>(gdb) target remote :1234</a:t>
            </a:r>
            <a:endParaRPr lang="x-none" altLang="en-US" sz="1200">
              <a:sym typeface="+mn-ea"/>
            </a:endParaRPr>
          </a:p>
          <a:p>
            <a:pPr marL="0" indent="0">
              <a:buNone/>
            </a:pPr>
            <a:r>
              <a:rPr lang="x-none" altLang="en-US" sz="1200">
                <a:sym typeface="+mn-ea"/>
              </a:rPr>
              <a:t>(gdb) continue</a:t>
            </a:r>
            <a:endParaRPr lang="x-none" altLang="en-US" sz="1200">
              <a:sym typeface="+mn-ea"/>
            </a:endParaRPr>
          </a:p>
          <a:p>
            <a:pPr marL="0" indent="0">
              <a:buNone/>
            </a:pPr>
            <a:r>
              <a:rPr lang="x-none" altLang="en-US" sz="1200">
                <a:sym typeface="+mn-ea"/>
              </a:rPr>
              <a:t>Generate the issue, then play with gdb.</a:t>
            </a:r>
            <a:endParaRPr lang="x-none" altLang="en-US" sz="1200">
              <a:sym typeface="+mn-ea"/>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70000"/>
          </a:bodyPr>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Prepare Yocto Linux for VTune Profiling</a:t>
            </a:r>
            <a:endParaRPr lang="x-none" altLang="en-US" sz="1200"/>
          </a:p>
          <a:p>
            <a:pPr marL="0" indent="0">
              <a:buNone/>
            </a:pPr>
            <a:r>
              <a:rPr lang="x-none" altLang="en-US" sz="1200"/>
              <a:t>1. Download Vtune layer package meta-intel-iss from link https://software.intel.com/en-us/articles/intel-system-studio-support-for-yocto-project-faq#op2</a:t>
            </a:r>
            <a:endParaRPr lang="x-none" altLang="en-US" sz="1200"/>
          </a:p>
          <a:p>
            <a:pPr marL="0" indent="0">
              <a:buNone/>
            </a:pPr>
            <a:r>
              <a:rPr lang="x-none" altLang="en-US" sz="1200"/>
              <a:t>2. Download the Intel VTune Amplifier target package from link https://software.intel.com/en-us/system-studio/2017</a:t>
            </a:r>
            <a:endParaRPr lang="x-none" altLang="en-US" sz="1200"/>
          </a:p>
          <a:p>
            <a:pPr marL="0" indent="0">
              <a:buNone/>
            </a:pPr>
            <a:r>
              <a:rPr lang="x-none" altLang="en-US" sz="1200"/>
              <a:t>Extract the VTune Amplifier target package to your local folder, e.g. /home/my/Downloads/RPM_PATH/.</a:t>
            </a:r>
            <a:endParaRPr lang="x-none" altLang="en-US" sz="1200"/>
          </a:p>
          <a:p>
            <a:pPr marL="0" indent="0">
              <a:buNone/>
            </a:pPr>
            <a:r>
              <a:rPr lang="x-none" altLang="en-US" sz="1200"/>
              <a:t> 3.   Add meta-intel-iss layer to the Yocto* build layer conf file</a:t>
            </a:r>
            <a:endParaRPr lang="x-none" altLang="en-US" sz="1200"/>
          </a:p>
          <a:p>
            <a:pPr marL="0" indent="0">
              <a:buNone/>
            </a:pPr>
            <a:r>
              <a:rPr lang="x-none" altLang="en-US" sz="1200"/>
              <a:t>$ vi "conf/bblayers.conf"</a:t>
            </a:r>
            <a:endParaRPr lang="x-none" altLang="en-US" sz="1200"/>
          </a:p>
          <a:p>
            <a:pPr marL="0" indent="0">
              <a:buNone/>
            </a:pPr>
            <a:r>
              <a:rPr lang="x-none" altLang="en-US" sz="1200"/>
              <a:t>  BBLAYERS = " \</a:t>
            </a:r>
            <a:endParaRPr lang="x-none" altLang="en-US" sz="1200"/>
          </a:p>
          <a:p>
            <a:pPr marL="0" indent="0">
              <a:buNone/>
            </a:pPr>
            <a:r>
              <a:rPr lang="x-none" altLang="en-US" sz="1200"/>
              <a:t>    ...</a:t>
            </a:r>
            <a:endParaRPr lang="x-none" altLang="en-US" sz="1200"/>
          </a:p>
          <a:p>
            <a:pPr marL="0" indent="0">
              <a:buNone/>
            </a:pPr>
            <a:r>
              <a:rPr lang="x-none" altLang="en-US" sz="1200"/>
              <a:t>    /path/to/meta-intel-iss \</a:t>
            </a:r>
            <a:endParaRPr lang="x-none" altLang="en-US" sz="1200"/>
          </a:p>
          <a:p>
            <a:pPr marL="0" indent="0">
              <a:buNone/>
            </a:pPr>
            <a:r>
              <a:rPr lang="x-none" altLang="en-US" sz="1200"/>
              <a:t>4.    Edit the local.conf to include the path where you have placed your  VTune Amplifier target package.</a:t>
            </a:r>
            <a:endParaRPr lang="x-none" altLang="en-US" sz="1200"/>
          </a:p>
          <a:p>
            <a:pPr marL="0" indent="0">
              <a:buNone/>
            </a:pPr>
            <a:r>
              <a:rPr lang="x-none" altLang="en-US" sz="1200"/>
              <a:t>$ vi "conf/local.conf"</a:t>
            </a:r>
            <a:endParaRPr lang="x-none" altLang="en-US" sz="1200"/>
          </a:p>
          <a:p>
            <a:pPr marL="0" indent="0">
              <a:buNone/>
            </a:pPr>
            <a:r>
              <a:rPr lang="x-none" altLang="en-US" sz="1200"/>
              <a:t>RPM_PATH=”&lt;full_path_to_where_you_have_placed_the_downloaded_packages&gt;”</a:t>
            </a:r>
            <a:endParaRPr lang="x-none" altLang="en-US" sz="1200"/>
          </a:p>
          <a:p>
            <a:pPr marL="0" indent="0">
              <a:buNone/>
            </a:pPr>
            <a:r>
              <a:rPr lang="x-none" altLang="en-US" sz="1200"/>
              <a:t>e.g. RPM_PATH=”/home/my/Downloads/RPM_PATH”</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5.    Add the desired recipes to "conf/local.conf":</a:t>
            </a:r>
            <a:endParaRPr lang="x-none" altLang="en-US" sz="1200">
              <a:sym typeface="+mn-ea"/>
            </a:endParaRPr>
          </a:p>
          <a:p>
            <a:pPr marL="0" indent="0">
              <a:buNone/>
            </a:pPr>
            <a:r>
              <a:rPr lang="x-none" altLang="en-US" sz="1200">
                <a:sym typeface="+mn-ea"/>
              </a:rPr>
              <a:t>$ vi "conf/local.conf"</a:t>
            </a:r>
            <a:endParaRPr lang="x-none" altLang="en-US" sz="1200">
              <a:sym typeface="+mn-ea"/>
            </a:endParaRPr>
          </a:p>
          <a:p>
            <a:pPr marL="0" indent="0">
              <a:buNone/>
            </a:pPr>
            <a:r>
              <a:rPr lang="x-none" altLang="en-US" sz="1200">
                <a:sym typeface="+mn-ea"/>
              </a:rPr>
              <a:t>For installing Intel VTune Amplifier target, add the following line:</a:t>
            </a:r>
            <a:endParaRPr lang="x-none" altLang="en-US" sz="1200">
              <a:sym typeface="+mn-ea"/>
            </a:endParaRPr>
          </a:p>
          <a:p>
            <a:pPr marL="0" indent="0">
              <a:buNone/>
            </a:pPr>
            <a:r>
              <a:rPr lang="x-none" altLang="en-US" sz="1200">
                <a:sym typeface="+mn-ea"/>
              </a:rPr>
              <a:t>IMAGE_INSTALL_append = " intel-iss-vtune-target"</a:t>
            </a:r>
            <a:endParaRPr lang="x-none" altLang="en-US" sz="1200">
              <a:sym typeface="+mn-ea"/>
            </a:endParaRPr>
          </a:p>
          <a:p>
            <a:pPr marL="0" indent="0">
              <a:buNone/>
            </a:pPr>
            <a:r>
              <a:rPr lang="x-none" altLang="en-US" sz="1200">
                <a:sym typeface="+mn-ea"/>
              </a:rPr>
              <a:t>6.    Build the Yocto image using:</a:t>
            </a:r>
            <a:endParaRPr lang="x-none" altLang="en-US" sz="1200">
              <a:sym typeface="+mn-ea"/>
            </a:endParaRPr>
          </a:p>
          <a:p>
            <a:pPr marL="0" indent="0">
              <a:buNone/>
            </a:pPr>
            <a:r>
              <a:rPr lang="x-none" altLang="en-US" sz="1200">
                <a:sym typeface="+mn-ea"/>
              </a:rPr>
              <a:t>    $ bitbake ias-kc-pf-image</a:t>
            </a:r>
            <a:endParaRPr lang="x-none" altLang="en-US" sz="1200">
              <a:sym typeface="+mn-ea"/>
            </a:endParaRPr>
          </a:p>
          <a:p>
            <a:pPr marL="0" indent="0">
              <a:buNone/>
            </a:pPr>
            <a:r>
              <a:rPr lang="x-none" altLang="en-US" sz="1200">
                <a:sym typeface="+mn-ea"/>
              </a:rPr>
              <a:t>7.    Flash kernel image and rootfs to MRB</a:t>
            </a:r>
            <a:endParaRPr lang="x-none" altLang="en-US" sz="1200">
              <a:sym typeface="+mn-ea"/>
            </a:endParaRPr>
          </a:p>
          <a:p>
            <a:pPr marL="0" indent="0">
              <a:buNone/>
            </a:pPr>
            <a:r>
              <a:rPr lang="x-none" altLang="en-US" sz="1200">
                <a:sym typeface="+mn-ea"/>
              </a:rPr>
              <a:t>8.    Verify and install the VTune Amplifier on your target Linux system.</a:t>
            </a:r>
            <a:endParaRPr lang="x-none" altLang="en-US" sz="1200">
              <a:sym typeface="+mn-ea"/>
            </a:endParaRPr>
          </a:p>
          <a:p>
            <a:pPr marL="0" indent="0">
              <a:buNone/>
            </a:pPr>
            <a:r>
              <a:rPr lang="x-none" altLang="en-US" sz="1200">
                <a:sym typeface="+mn-ea"/>
              </a:rPr>
              <a:t>$ cd vtune_amplifier_2017_for_systems.x.y.z/sepdk/src</a:t>
            </a:r>
            <a:endParaRPr lang="x-none" altLang="en-US" sz="1200">
              <a:sym typeface="+mn-ea"/>
            </a:endParaRPr>
          </a:p>
          <a:p>
            <a:pPr marL="0" indent="0">
              <a:buNone/>
            </a:pPr>
            <a:r>
              <a:rPr lang="x-none" altLang="en-US" sz="1200">
                <a:sym typeface="+mn-ea"/>
              </a:rPr>
              <a:t>$ ./insmod-sep</a:t>
            </a:r>
            <a:endParaRPr lang="x-none" altLang="en-US" sz="1200">
              <a:sym typeface="+mn-ea"/>
            </a:endParaRPr>
          </a:p>
          <a:p>
            <a:pPr marL="0" indent="0">
              <a:buNone/>
            </a:pPr>
            <a:r>
              <a:rPr lang="x-none" altLang="en-US" sz="1200">
                <a:sym typeface="+mn-ea"/>
              </a:rPr>
              <a:t>With above command, the VTune Amplifier drivers should be installed successfully</a:t>
            </a:r>
            <a:endParaRPr lang="x-none" altLang="en-US" sz="1200">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70000"/>
          </a:bodyPr>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3615"/>
            <a:ext cx="5181600" cy="5673725"/>
          </a:xfrm>
        </p:spPr>
        <p:txBody>
          <a:bodyPr>
            <a:normAutofit lnSpcReduction="20000"/>
          </a:bodyPr>
          <a:p>
            <a:pPr marL="171450" indent="-171450" fontAlgn="auto">
              <a:lnSpc>
                <a:spcPct val="150000"/>
              </a:lnSpc>
            </a:pPr>
            <a:r>
              <a:rPr lang="x-none" altLang="en-US" sz="1200"/>
              <a:t>How to use GPA</a:t>
            </a:r>
            <a:endParaRPr lang="x-none" altLang="en-US" sz="1200"/>
          </a:p>
          <a:p>
            <a:pPr marL="0" indent="0" fontAlgn="auto">
              <a:lnSpc>
                <a:spcPct val="150000"/>
              </a:lnSpc>
              <a:buNone/>
            </a:pPr>
            <a:r>
              <a:rPr lang="x-none" altLang="en-US" sz="1200"/>
              <a:t>Using Intel GPA, you can test your 3D applications on various platforms to find the best optimizations for each platform, and to enable/disable certain features (such as detailed terrain features or additional interactive elements) until you achieve the optimal performance.</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You can use the following tools to analyze Yocto targets:</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     System Analyzer: Analyze metrics in real time during your application run to determine whether your app is CPU- or GPU-bound, and perform optimization experiments with state overrides to identify potential bottlenecks without recompiling your code. Capture frame files for further in-depth analysis with Graphics Frame Analyzer.</a:t>
            </a:r>
            <a:endParaRPr lang="x-none" altLang="en-US" sz="1200"/>
          </a:p>
          <a:p>
            <a:pPr marL="0" indent="0" fontAlgn="auto">
              <a:lnSpc>
                <a:spcPct val="150000"/>
              </a:lnSpc>
              <a:buNone/>
            </a:pPr>
            <a:r>
              <a:rPr lang="x-none" altLang="en-US" sz="1200"/>
              <a:t>     Graphics Frame Analyzer: Explore the captured frame to understand the performance impact of specific API calls in the frame at different stages of the rendering pipeline. Experiment with API calls and various settings for the entire rendering pipeline to identify, locate, and resolve rendering issues in your OpenGL ES* applications</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endParaRPr lang="x-none" altLang="en-US" sz="1200">
              <a:sym typeface="+mn-ea"/>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835" y="365125"/>
            <a:ext cx="5247005" cy="668020"/>
          </a:xfrm>
        </p:spPr>
        <p:txBody>
          <a:bodyPr>
            <a:normAutofit fontScale="90000"/>
          </a:bodyPr>
          <a:p>
            <a:r>
              <a:rPr lang="x-none" altLang="en-US"/>
              <a:t>Build</a:t>
            </a:r>
            <a:r>
              <a:rPr lang="en-US"/>
              <a:t> AIC-P</a:t>
            </a:r>
            <a:endParaRPr lang="en-US"/>
          </a:p>
        </p:txBody>
      </p:sp>
      <p:sp>
        <p:nvSpPr>
          <p:cNvPr id="3" name="Content Placeholder 2"/>
          <p:cNvSpPr>
            <a:spLocks noGrp="1"/>
          </p:cNvSpPr>
          <p:nvPr>
            <p:ph sz="half" idx="1"/>
          </p:nvPr>
        </p:nvSpPr>
        <p:spPr/>
        <p:txBody>
          <a:bodyPr>
            <a:normAutofit fontScale="45000"/>
          </a:bodyPr>
          <a:p>
            <a:endParaRPr lang="en-US"/>
          </a:p>
          <a:p>
            <a:r>
              <a:rPr lang="en-US"/>
              <a:t>Go to start of metadata</a:t>
            </a:r>
            <a:endParaRPr lang="en-US"/>
          </a:p>
          <a:p>
            <a:r>
              <a:rPr lang="en-US"/>
              <a:t>Install Docker before building Installing Docker</a:t>
            </a:r>
            <a:endParaRPr lang="en-US"/>
          </a:p>
          <a:p>
            <a:r>
              <a:rPr lang="en-US"/>
              <a:t>Setting up the environment for Ubuntu 18.04</a:t>
            </a:r>
            <a:endParaRPr lang="en-US"/>
          </a:p>
          <a:p>
            <a:r>
              <a:rPr lang="en-US"/>
              <a:t>Environment setup</a:t>
            </a:r>
            <a:endParaRPr lang="en-US"/>
          </a:p>
          <a:p>
            <a:r>
              <a:rPr lang="en-US"/>
              <a:t>$ sudo apt-get remove openjdk-* icedtea-*</a:t>
            </a:r>
            <a:endParaRPr lang="en-US"/>
          </a:p>
          <a:p>
            <a:r>
              <a:rPr lang="en-US"/>
              <a:t>$ sudo apt-get install -y git ccache lzop bison gperf build-essential zip curl zlib1g-dev g++-multilib python-networkx libxml2-utils bzip2 libbz2-dev libghc-bzlib-dev squashfs-tools pngcrush liblz4-tool optipng libc6-dev-i386 gcc-multilib libssl-dev gnupg flex lib32ncurses5-dev x11proto-core-dev libx11-dev lib32z1-dev libgl1-mesa-dev xsltproc unzip python-pip python-dev libffi-dev libxml2-dev libxslt1-dev libjpeg8-dev openjdk-8-jdk</a:t>
            </a:r>
            <a:endParaRPr lang="en-US"/>
          </a:p>
          <a:p>
            <a:r>
              <a:rPr lang="en-US"/>
              <a:t>$ sudo apt-get install -y python-pip libyaml-dev</a:t>
            </a:r>
            <a:endParaRPr lang="en-US"/>
          </a:p>
          <a:p>
            <a:r>
              <a:rPr lang="en-US"/>
              <a:t>$ sudo pip install prettytable Mako pyaml dateutils --upgrade</a:t>
            </a:r>
            <a:endParaRPr lang="en-US"/>
          </a:p>
          <a:p>
            <a:r>
              <a:rPr lang="en-US"/>
              <a:t>$ sudo apt -y install git-lfs</a:t>
            </a:r>
            <a:endParaRPr lang="en-US"/>
          </a:p>
          <a:p>
            <a:endParaRPr lang="en-US"/>
          </a:p>
          <a:p>
            <a:endParaRPr lang="en-US"/>
          </a:p>
        </p:txBody>
      </p:sp>
      <p:sp>
        <p:nvSpPr>
          <p:cNvPr id="4" name="Content Placeholder 3"/>
          <p:cNvSpPr>
            <a:spLocks noGrp="1"/>
          </p:cNvSpPr>
          <p:nvPr>
            <p:ph sz="half" idx="2"/>
          </p:nvPr>
        </p:nvSpPr>
        <p:spPr>
          <a:xfrm>
            <a:off x="6172200" y="445770"/>
            <a:ext cx="5181600" cy="6120130"/>
          </a:xfrm>
        </p:spPr>
        <p:txBody>
          <a:bodyPr>
            <a:normAutofit fontScale="35000"/>
          </a:bodyPr>
          <a:p>
            <a:r>
              <a:rPr lang="en-US"/>
              <a:t>Setting up the environment for Ubuntu 19.04</a:t>
            </a:r>
            <a:endParaRPr lang="en-US"/>
          </a:p>
          <a:p>
            <a:r>
              <a:rPr lang="en-US"/>
              <a:t>Do everything above for 18.04 plus this:</a:t>
            </a:r>
            <a:endParaRPr lang="en-US"/>
          </a:p>
          <a:p>
            <a:r>
              <a:rPr lang="en-US"/>
              <a:t>Environment setup</a:t>
            </a:r>
            <a:endParaRPr lang="en-US"/>
          </a:p>
          <a:p>
            <a:r>
              <a:rPr lang="en-US"/>
              <a:t>$ sudo apt -y install libtinfo5 libncurses5</a:t>
            </a:r>
            <a:endParaRPr lang="en-US"/>
          </a:p>
          <a:p>
            <a:r>
              <a:rPr lang="en-US"/>
              <a:t>Downloading the code</a:t>
            </a:r>
            <a:endParaRPr lang="en-US"/>
          </a:p>
          <a:p>
            <a:r>
              <a:rPr lang="en-US"/>
              <a:t>Download the Code</a:t>
            </a:r>
            <a:endParaRPr lang="en-US"/>
          </a:p>
          <a:p>
            <a:r>
              <a:rPr lang="en-US"/>
              <a:t>$ mkdir ~/bin &amp;&amp; curl http://commondatastorage.googleapis.com/git-repo-downloads/repo &gt; ~/bin/repo &amp;&amp; chmod a+x ~/bin/repo</a:t>
            </a:r>
            <a:endParaRPr lang="en-US"/>
          </a:p>
          <a:p>
            <a:r>
              <a:rPr lang="en-US"/>
              <a:t>$ vi ~/.bashrc  # to add following lines</a:t>
            </a:r>
            <a:endParaRPr lang="en-US"/>
          </a:p>
          <a:p>
            <a:r>
              <a:rPr lang="en-US"/>
              <a:t>export PATH=~/bin:$PATH</a:t>
            </a:r>
            <a:endParaRPr lang="en-US"/>
          </a:p>
          <a:p>
            <a:r>
              <a:rPr lang="en-US"/>
              <a:t>export USE_CCACHE=1</a:t>
            </a:r>
            <a:endParaRPr lang="en-US"/>
          </a:p>
          <a:p>
            <a:r>
              <a:rPr lang="en-US"/>
              <a:t>$ source ~/.bashrc</a:t>
            </a:r>
            <a:endParaRPr lang="en-US"/>
          </a:p>
          <a:p>
            <a:r>
              <a:rPr lang="en-US"/>
              <a:t>$ mkdir -p ~/android &amp;&amp; cd ~/android</a:t>
            </a:r>
            <a:endParaRPr lang="en-US"/>
          </a:p>
          <a:p>
            <a:r>
              <a:rPr lang="en-US"/>
              <a:t>$ repo init --depth=1 -u https://github.com/projectceladon/manifest -b celadon/p/mr0/master -m cic</a:t>
            </a:r>
            <a:endParaRPr lang="en-US"/>
          </a:p>
          <a:p>
            <a:r>
              <a:rPr lang="en-US"/>
              <a:t>$ repo sync -c --no-tags -j8</a:t>
            </a:r>
            <a:endParaRPr lang="en-US"/>
          </a:p>
          <a:p>
            <a:r>
              <a:rPr lang="en-US"/>
              <a:t>Compiling the code</a:t>
            </a:r>
            <a:endParaRPr lang="en-US"/>
          </a:p>
          <a:p>
            <a:r>
              <a:rPr lang="en-US"/>
              <a:t>Compiling the code</a:t>
            </a:r>
            <a:endParaRPr lang="en-US"/>
          </a:p>
          <a:p>
            <a:r>
              <a:rPr lang="en-US"/>
              <a:t>$ source build/envsetup.sh</a:t>
            </a:r>
            <a:endParaRPr lang="en-US"/>
          </a:p>
          <a:p>
            <a:r>
              <a:rPr lang="en-US"/>
              <a:t>$ lunch</a:t>
            </a:r>
            <a:endParaRPr lang="en-US"/>
          </a:p>
          <a:p>
            <a:r>
              <a:rPr lang="en-US"/>
              <a:t>&lt;select 52 for now: cic{dev_userdebug}&gt;</a:t>
            </a:r>
            <a:endParaRPr lang="en-US"/>
          </a:p>
          <a:p>
            <a:r>
              <a:rPr lang="en-US"/>
              <a:t>$ make -j8 aic</a:t>
            </a:r>
            <a:endParaRPr lang="en-US"/>
          </a:p>
          <a:p>
            <a:r>
              <a:rPr lang="en-US"/>
              <a:t>&lt; Output will be at: ~/android/out/target/product/cic_dev/ &gt;</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9230"/>
          </a:xfrm>
        </p:spPr>
        <p:txBody>
          <a:bodyPr>
            <a:normAutofit fontScale="90000"/>
          </a:bodyPr>
          <a:p>
            <a:r>
              <a:rPr lang="en-US" sz="3000"/>
              <a:t>Android CPU </a:t>
            </a:r>
            <a:r>
              <a:rPr lang="x-none" altLang="en-US" sz="3000"/>
              <a:t>I</a:t>
            </a:r>
            <a:r>
              <a:rPr lang="en-US" sz="3000"/>
              <a:t>solation </a:t>
            </a:r>
            <a:r>
              <a:rPr lang="x-none" altLang="en-US" sz="3000"/>
              <a:t>- </a:t>
            </a:r>
            <a:r>
              <a:rPr lang="x-none" altLang="en-US" sz="3000"/>
              <a:t>1</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80000"/>
          </a:bodyPr>
          <a:p>
            <a:r>
              <a:rPr lang="x-none" altLang="en-US"/>
              <a:t>Purpose: I</a:t>
            </a:r>
            <a:r>
              <a:rPr lang="en-US"/>
              <a:t>solate CPU core to guarantee a performance for a time-critical service. The below configuration is an example how to isolate CPU on Android M for Audio AVB at BXT-P platform.</a:t>
            </a:r>
            <a:endParaRPr lang="en-US"/>
          </a:p>
          <a:p>
            <a:r>
              <a:rPr lang="en-US"/>
              <a:t>Platform CPU info</a:t>
            </a:r>
            <a:endParaRPr lang="en-US"/>
          </a:p>
          <a:p>
            <a:pPr lvl="1"/>
            <a:r>
              <a:rPr lang="en-US"/>
              <a:t>Information about platform CPU and numer of cores can be obtained through command:</a:t>
            </a:r>
            <a:endParaRPr lang="en-US"/>
          </a:p>
          <a:p>
            <a:pPr marL="0" indent="0">
              <a:buNone/>
            </a:pPr>
            <a:r>
              <a:rPr lang="en-US"/>
              <a:t>&gt; cat /proc/cpuinfo</a:t>
            </a:r>
            <a:endParaRPr lang="en-US"/>
          </a:p>
          <a:p>
            <a:pPr lvl="1"/>
            <a:r>
              <a:rPr lang="en-US"/>
              <a:t>Isolated CPU's:</a:t>
            </a:r>
            <a:endParaRPr lang="en-US"/>
          </a:p>
          <a:p>
            <a:pPr marL="0" indent="0">
              <a:buNone/>
            </a:pPr>
            <a:r>
              <a:rPr lang="en-US"/>
              <a:t>&gt; cat /sys/devices/system/cpu/isolated</a:t>
            </a:r>
            <a:endParaRPr lang="en-US"/>
          </a:p>
          <a:p>
            <a:pPr lvl="1"/>
            <a:r>
              <a:rPr lang="en-US"/>
              <a:t>Available CPU's:</a:t>
            </a:r>
            <a:endParaRPr lang="en-US"/>
          </a:p>
          <a:p>
            <a:pPr marL="0" indent="0">
              <a:buNone/>
            </a:pPr>
            <a:r>
              <a:rPr lang="en-US"/>
              <a:t>&gt; cat /sys/devices/system/cpu/possible</a:t>
            </a:r>
            <a:endParaRPr lang="en-US"/>
          </a:p>
        </p:txBody>
      </p:sp>
      <p:sp>
        <p:nvSpPr>
          <p:cNvPr id="4" name="Content Placeholder 3"/>
          <p:cNvSpPr>
            <a:spLocks noGrp="1"/>
          </p:cNvSpPr>
          <p:nvPr>
            <p:ph sz="half" idx="2"/>
          </p:nvPr>
        </p:nvSpPr>
        <p:spPr>
          <a:xfrm>
            <a:off x="6172200" y="262255"/>
            <a:ext cx="5181600" cy="6388735"/>
          </a:xfrm>
        </p:spPr>
        <p:txBody>
          <a:bodyPr>
            <a:normAutofit fontScale="35000"/>
          </a:bodyPr>
          <a:p>
            <a:pPr fontAlgn="auto">
              <a:lnSpc>
                <a:spcPct val="150000"/>
              </a:lnSpc>
            </a:pPr>
            <a:r>
              <a:rPr lang="en-US"/>
              <a:t>CPU Isolation</a:t>
            </a:r>
            <a:endParaRPr lang="en-US"/>
          </a:p>
          <a:p>
            <a:pPr fontAlgn="auto">
              <a:lnSpc>
                <a:spcPct val="150000"/>
              </a:lnSpc>
            </a:pPr>
            <a:r>
              <a:rPr lang="en-US"/>
              <a:t>The isolated CPU core will not be used for scheduling until an application or service directly will be assigned to that CPU (for example using taskset or cpuset).</a:t>
            </a:r>
            <a:endParaRPr lang="en-US"/>
          </a:p>
          <a:p>
            <a:pPr fontAlgn="auto">
              <a:lnSpc>
                <a:spcPct val="150000"/>
              </a:lnSpc>
            </a:pPr>
            <a:r>
              <a:rPr lang="en-US"/>
              <a:t>The CPU cores can be isolated by adding 'isolcpus' argument to Android kernel cmd line. It can be added for example at BoardConfig.mk:</a:t>
            </a:r>
            <a:endParaRPr lang="en-US"/>
          </a:p>
          <a:p>
            <a:pPr fontAlgn="auto">
              <a:lnSpc>
                <a:spcPct val="150000"/>
              </a:lnSpc>
            </a:pPr>
            <a:r>
              <a:rPr lang="en-US"/>
              <a:t>BOARD_KERNEL_CMDLINE += \ </a:t>
            </a:r>
            <a:endParaRPr lang="en-US"/>
          </a:p>
          <a:p>
            <a:pPr fontAlgn="auto">
              <a:lnSpc>
                <a:spcPct val="150000"/>
              </a:lnSpc>
            </a:pPr>
            <a:r>
              <a:rPr lang="en-US"/>
              <a:t> no_timer_check \  </a:t>
            </a:r>
            <a:endParaRPr lang="en-US"/>
          </a:p>
          <a:p>
            <a:pPr fontAlgn="auto">
              <a:lnSpc>
                <a:spcPct val="150000"/>
              </a:lnSpc>
            </a:pPr>
            <a:r>
              <a:rPr lang="en-US"/>
              <a:t>noxsaves \  </a:t>
            </a:r>
            <a:endParaRPr lang="en-US"/>
          </a:p>
          <a:p>
            <a:pPr fontAlgn="auto">
              <a:lnSpc>
                <a:spcPct val="150000"/>
              </a:lnSpc>
            </a:pPr>
            <a:r>
              <a:rPr lang="en-US"/>
              <a:t>reboot_panic=p,w \  </a:t>
            </a:r>
            <a:endParaRPr lang="en-US"/>
          </a:p>
          <a:p>
            <a:pPr fontAlgn="auto">
              <a:lnSpc>
                <a:spcPct val="150000"/>
              </a:lnSpc>
            </a:pPr>
            <a:r>
              <a:rPr lang="en-US"/>
              <a:t>cpu_init_udelay=10 \  </a:t>
            </a:r>
            <a:endParaRPr lang="en-US"/>
          </a:p>
          <a:p>
            <a:pPr fontAlgn="auto">
              <a:lnSpc>
                <a:spcPct val="150000"/>
              </a:lnSpc>
            </a:pPr>
            <a:r>
              <a:rPr lang="en-US"/>
              <a:t>i915.hpd_sense_invert=0x7 \  </a:t>
            </a:r>
            <a:endParaRPr lang="en-US"/>
          </a:p>
          <a:p>
            <a:pPr fontAlgn="auto">
              <a:lnSpc>
                <a:spcPct val="150000"/>
              </a:lnSpc>
            </a:pPr>
            <a:r>
              <a:rPr lang="en-US"/>
              <a:t>drm.debug=0xe \  </a:t>
            </a:r>
            <a:endParaRPr lang="en-US"/>
          </a:p>
          <a:p>
            <a:pPr fontAlgn="auto">
              <a:lnSpc>
                <a:spcPct val="150000"/>
              </a:lnSpc>
            </a:pPr>
            <a:r>
              <a:rPr lang="en-US"/>
              <a:t>isolcpus=2 \</a:t>
            </a:r>
            <a:endParaRPr lang="en-US"/>
          </a:p>
          <a:p>
            <a:pPr fontAlgn="auto">
              <a:lnSpc>
                <a:spcPct val="150000"/>
              </a:lnSpc>
            </a:pPr>
            <a:r>
              <a:rPr lang="en-US"/>
              <a:t> intel_iommu=off</a:t>
            </a:r>
            <a:endParaRPr lang="en-US"/>
          </a:p>
          <a:p>
            <a:pPr fontAlgn="auto">
              <a:lnSpc>
                <a:spcPct val="150000"/>
              </a:lnSpc>
            </a:pPr>
            <a:endParaRPr lang="en-US"/>
          </a:p>
          <a:p>
            <a:pPr fontAlgn="auto">
              <a:lnSpc>
                <a:spcPct val="150000"/>
              </a:lnSpc>
            </a:pPr>
            <a:r>
              <a:rPr lang="en-US"/>
              <a:t>Multiple CPU cores can be isolated by single argument, for example: isolcpus=2,3 will isolate core nr 2 and 3.</a:t>
            </a: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9230"/>
          </a:xfrm>
        </p:spPr>
        <p:txBody>
          <a:bodyPr>
            <a:normAutofit fontScale="90000"/>
          </a:bodyPr>
          <a:p>
            <a:r>
              <a:rPr lang="en-US" sz="3000"/>
              <a:t>Android CPU </a:t>
            </a:r>
            <a:r>
              <a:rPr lang="x-none" altLang="en-US" sz="3000"/>
              <a:t>I</a:t>
            </a:r>
            <a:r>
              <a:rPr lang="en-US" sz="3000"/>
              <a:t>solation </a:t>
            </a:r>
            <a:r>
              <a:rPr lang="x-none" altLang="en-US" sz="3000"/>
              <a:t>- 2</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60000"/>
          </a:bodyPr>
          <a:p>
            <a:r>
              <a:t>CPUSET</a:t>
            </a:r>
          </a:p>
          <a:p>
            <a:pPr lvl="1" fontAlgn="auto">
              <a:lnSpc>
                <a:spcPct val="150000"/>
              </a:lnSpc>
            </a:pPr>
            <a:r>
              <a:t>The cpuset filesystem is a pseudo-filesystem interface to the kernel cpuset mechanism, which is used to control the processor placement and memory placement of processes. It is commonly mounted at /dev/cpuset.</a:t>
            </a:r>
          </a:p>
          <a:p>
            <a:pPr lvl="1" fontAlgn="auto">
              <a:lnSpc>
                <a:spcPct val="150000"/>
              </a:lnSpc>
            </a:pPr>
            <a:r>
              <a:t>Every process in the system belongs to exactly one cpuset. A process is confined to run only on the CPUs in the cpuset it belongs to, and to allocate memory only on the memory nodes in that cpuset. When a process fork(2)s, the child process is placed in the same cpuset as its parent. With sufficient privilege, a process may be moved from one cpuset to another and the allowed CPUs and memory nodes of an existing cpuset may be changed.</a:t>
            </a:r>
          </a:p>
        </p:txBody>
      </p:sp>
      <p:sp>
        <p:nvSpPr>
          <p:cNvPr id="4" name="Content Placeholder 3"/>
          <p:cNvSpPr>
            <a:spLocks noGrp="1"/>
          </p:cNvSpPr>
          <p:nvPr>
            <p:ph sz="half" idx="2"/>
          </p:nvPr>
        </p:nvSpPr>
        <p:spPr>
          <a:xfrm>
            <a:off x="6172200" y="262255"/>
            <a:ext cx="5181600" cy="6388735"/>
          </a:xfrm>
        </p:spPr>
        <p:txBody>
          <a:bodyPr>
            <a:normAutofit fontScale="50000"/>
          </a:bodyPr>
          <a:p>
            <a:pPr fontAlgn="auto">
              <a:lnSpc>
                <a:spcPct val="150000"/>
              </a:lnSpc>
            </a:pPr>
            <a:r>
              <a:rPr lang="en-US"/>
              <a:t>Cpuset's at Android are typically defined at init.rc and by default there are usually 'foreground' and 'background' cpuset's which describe resources assigned to background and foreground processes. The new cpuset can be simply added by creating new folder in /dev/cpuset/ and assigning resources to it.</a:t>
            </a:r>
            <a:endParaRPr lang="en-US"/>
          </a:p>
          <a:p>
            <a:pPr marL="0" indent="0" fontAlgn="auto">
              <a:lnSpc>
                <a:spcPct val="150000"/>
              </a:lnSpc>
              <a:buNone/>
            </a:pPr>
            <a:r>
              <a:rPr lang="en-US"/>
              <a:t>For example an audio cpuset with single core 2 assigned can be added by copying those lines to init.rc:</a:t>
            </a:r>
            <a:endParaRPr lang="en-US"/>
          </a:p>
          <a:p>
            <a:pPr marL="0" indent="0" fontAlgn="auto">
              <a:lnSpc>
                <a:spcPct val="150000"/>
              </a:lnSpc>
              <a:buNone/>
            </a:pPr>
            <a:r>
              <a:rPr lang="en-US"/>
              <a:t># create audio critical cpuset - dedicated core 2    </a:t>
            </a:r>
            <a:endParaRPr lang="en-US"/>
          </a:p>
          <a:p>
            <a:pPr marL="0" indent="0" fontAlgn="auto">
              <a:lnSpc>
                <a:spcPct val="150000"/>
              </a:lnSpc>
              <a:buNone/>
            </a:pPr>
            <a:r>
              <a:rPr lang="en-US"/>
              <a:t>mkdir /dev/cpuset/audio    </a:t>
            </a:r>
            <a:endParaRPr lang="en-US"/>
          </a:p>
          <a:p>
            <a:pPr marL="0" indent="0" fontAlgn="auto">
              <a:lnSpc>
                <a:spcPct val="150000"/>
              </a:lnSpc>
              <a:buNone/>
            </a:pPr>
            <a:r>
              <a:rPr lang="en-US"/>
              <a:t>write /dev/cpuset/audio/cpus 2    </a:t>
            </a:r>
            <a:endParaRPr lang="en-US"/>
          </a:p>
          <a:p>
            <a:pPr marL="0" indent="0" fontAlgn="auto">
              <a:lnSpc>
                <a:spcPct val="150000"/>
              </a:lnSpc>
              <a:buNone/>
            </a:pPr>
            <a:r>
              <a:rPr lang="en-US"/>
              <a:t>write /dev/cpuset/audio/mems 0    </a:t>
            </a:r>
            <a:endParaRPr lang="en-US"/>
          </a:p>
          <a:p>
            <a:pPr marL="0" indent="0" fontAlgn="auto">
              <a:lnSpc>
                <a:spcPct val="150000"/>
              </a:lnSpc>
              <a:buNone/>
            </a:pPr>
            <a:r>
              <a:rPr lang="en-US"/>
              <a:t>chown system system /dev/cpuset/audio    </a:t>
            </a:r>
            <a:endParaRPr lang="en-US"/>
          </a:p>
          <a:p>
            <a:pPr marL="0" indent="0" fontAlgn="auto">
              <a:lnSpc>
                <a:spcPct val="150000"/>
              </a:lnSpc>
              <a:buNone/>
            </a:pPr>
            <a:r>
              <a:rPr lang="en-US"/>
              <a:t>chown system system /dev/cpuset/audio/tasks    </a:t>
            </a:r>
            <a:endParaRPr lang="en-US"/>
          </a:p>
          <a:p>
            <a:pPr marL="0" indent="0" fontAlgn="auto">
              <a:lnSpc>
                <a:spcPct val="150000"/>
              </a:lnSpc>
              <a:buNone/>
            </a:pPr>
            <a:r>
              <a:rPr lang="en-US"/>
              <a:t>chmod 0666 /dev/cpuset/audio/tasks</a:t>
            </a: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9230"/>
          </a:xfrm>
        </p:spPr>
        <p:txBody>
          <a:bodyPr>
            <a:normAutofit fontScale="90000"/>
          </a:bodyPr>
          <a:p>
            <a:r>
              <a:rPr lang="en-US" sz="3000"/>
              <a:t>Android CPU </a:t>
            </a:r>
            <a:r>
              <a:rPr lang="x-none" altLang="en-US" sz="3000"/>
              <a:t>I</a:t>
            </a:r>
            <a:r>
              <a:rPr lang="en-US" sz="3000"/>
              <a:t>solation </a:t>
            </a:r>
            <a:r>
              <a:rPr lang="x-none" altLang="en-US" sz="3000"/>
              <a:t>- 3</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50000"/>
          </a:bodyPr>
          <a:p>
            <a:pPr marL="0" indent="0" fontAlgn="auto">
              <a:lnSpc>
                <a:spcPct val="150000"/>
              </a:lnSpc>
              <a:buNone/>
            </a:pPr>
            <a:r>
              <a:t>It is important to be aware that other cpuset's may also be using cpu that that was assigned to newly created cpuset. To guarantee a performance the other existing cpuset's resources can be edited. For example 'on late-init' there is option to edit assigned cores to created cpusets:</a:t>
            </a:r>
          </a:p>
          <a:p>
            <a:pPr marL="0" indent="0" fontAlgn="auto">
              <a:lnSpc>
                <a:spcPct val="150000"/>
              </a:lnSpc>
              <a:buNone/>
            </a:pPr>
            <a:r>
              <a:t>/</a:t>
            </a:r>
            <a:r>
              <a:rPr lang="x-none"/>
              <a:t>xxModelName</a:t>
            </a:r>
            <a:r>
              <a:t>/device/intel/mixins/groups/cpuset/4cores/init.rc</a:t>
            </a:r>
          </a:p>
          <a:p>
            <a:pPr marL="0" indent="0" fontAlgn="auto">
              <a:lnSpc>
                <a:spcPct val="150000"/>
              </a:lnSpc>
              <a:buNone/>
            </a:pPr>
            <a:r>
              <a:t>on late-init    </a:t>
            </a:r>
          </a:p>
          <a:p>
            <a:pPr marL="0" indent="0" fontAlgn="auto">
              <a:lnSpc>
                <a:spcPct val="150000"/>
              </a:lnSpc>
              <a:buNone/>
            </a:pPr>
            <a:r>
              <a:t>write /dev/cpuset/foreground/cpus 0,1,3    </a:t>
            </a:r>
          </a:p>
          <a:p>
            <a:pPr marL="0" indent="0" fontAlgn="auto">
              <a:lnSpc>
                <a:spcPct val="150000"/>
              </a:lnSpc>
              <a:buNone/>
            </a:pPr>
            <a:r>
              <a:t>write /dev/cpuset/background/cpus 0,1,3    </a:t>
            </a:r>
          </a:p>
          <a:p>
            <a:pPr marL="0" indent="0" fontAlgn="auto">
              <a:lnSpc>
                <a:spcPct val="150000"/>
              </a:lnSpc>
              <a:buNone/>
            </a:pPr>
            <a:r>
              <a:t>write /dev/cpuset/system-background/cpus 0,1,3</a:t>
            </a:r>
          </a:p>
          <a:p>
            <a:pPr marL="0" indent="0" fontAlgn="auto">
              <a:lnSpc>
                <a:spcPct val="150000"/>
              </a:lnSpc>
              <a:buNone/>
            </a:pPr>
          </a:p>
          <a:p>
            <a:pPr marL="0" indent="0" fontAlgn="auto">
              <a:lnSpc>
                <a:spcPct val="150000"/>
              </a:lnSpc>
              <a:buNone/>
            </a:pPr>
            <a:r>
              <a:t>In the above example existing cpusets were assigned all CPU's without core 2 which was specifically dedicated to audio cpuset.</a:t>
            </a:r>
          </a:p>
        </p:txBody>
      </p:sp>
      <p:sp>
        <p:nvSpPr>
          <p:cNvPr id="4" name="Content Placeholder 3"/>
          <p:cNvSpPr>
            <a:spLocks noGrp="1"/>
          </p:cNvSpPr>
          <p:nvPr>
            <p:ph sz="half" idx="2"/>
          </p:nvPr>
        </p:nvSpPr>
        <p:spPr>
          <a:xfrm>
            <a:off x="6172200" y="262255"/>
            <a:ext cx="5181600" cy="6388735"/>
          </a:xfrm>
        </p:spPr>
        <p:txBody>
          <a:bodyPr>
            <a:normAutofit fontScale="35000"/>
          </a:bodyPr>
          <a:p>
            <a:pPr fontAlgn="auto">
              <a:lnSpc>
                <a:spcPct val="150000"/>
              </a:lnSpc>
            </a:pPr>
            <a:r>
              <a:rPr lang="en-US"/>
              <a:t>Start service on selected cpuset</a:t>
            </a:r>
            <a:endParaRPr lang="en-US"/>
          </a:p>
          <a:p>
            <a:pPr marL="0" indent="0" fontAlgn="auto">
              <a:lnSpc>
                <a:spcPct val="150000"/>
              </a:lnSpc>
              <a:buNone/>
            </a:pPr>
            <a:r>
              <a:rPr lang="en-US"/>
              <a:t>Once the custom cpuset is defined the services started at Android boot (init.rc) can be directly assigned to it by using writepid command.</a:t>
            </a:r>
            <a:endParaRPr lang="en-US"/>
          </a:p>
          <a:p>
            <a:pPr marL="0" indent="0" fontAlgn="auto">
              <a:lnSpc>
                <a:spcPct val="150000"/>
              </a:lnSpc>
              <a:buNone/>
            </a:pPr>
            <a:r>
              <a:rPr lang="en-US"/>
              <a:t>For example to automatically start gptp sevice on newly created 'audio' cpuset  the init.rc has to be modified like that:</a:t>
            </a:r>
            <a:endParaRPr lang="en-US"/>
          </a:p>
          <a:p>
            <a:pPr marL="0" indent="0" fontAlgn="auto">
              <a:lnSpc>
                <a:spcPct val="150000"/>
              </a:lnSpc>
              <a:buNone/>
            </a:pPr>
            <a:r>
              <a:rPr lang="en-US"/>
              <a:t>service gptp /system/vendor/bin/daemon_cl_32 eth0 -R 200 -T -G root    </a:t>
            </a:r>
            <a:endParaRPr lang="en-US"/>
          </a:p>
          <a:p>
            <a:pPr marL="0" indent="0" fontAlgn="auto">
              <a:lnSpc>
                <a:spcPct val="150000"/>
              </a:lnSpc>
              <a:buNone/>
            </a:pPr>
            <a:r>
              <a:rPr lang="en-US"/>
              <a:t>class main    </a:t>
            </a:r>
            <a:endParaRPr lang="en-US"/>
          </a:p>
          <a:p>
            <a:pPr marL="0" indent="0" fontAlgn="auto">
              <a:lnSpc>
                <a:spcPct val="150000"/>
              </a:lnSpc>
              <a:buNone/>
            </a:pPr>
            <a:r>
              <a:rPr lang="en-US"/>
              <a:t>user root    </a:t>
            </a:r>
            <a:endParaRPr lang="en-US"/>
          </a:p>
          <a:p>
            <a:pPr marL="0" indent="0" fontAlgn="auto">
              <a:lnSpc>
                <a:spcPct val="150000"/>
              </a:lnSpc>
              <a:buNone/>
            </a:pPr>
            <a:r>
              <a:rPr lang="en-US"/>
              <a:t>priority -19    </a:t>
            </a:r>
            <a:endParaRPr lang="en-US"/>
          </a:p>
          <a:p>
            <a:pPr marL="0" indent="0" fontAlgn="auto">
              <a:lnSpc>
                <a:spcPct val="150000"/>
              </a:lnSpc>
              <a:buNone/>
            </a:pPr>
            <a:r>
              <a:rPr lang="en-US"/>
              <a:t>group root audio net_raw net_admin inet    </a:t>
            </a:r>
            <a:endParaRPr lang="en-US"/>
          </a:p>
          <a:p>
            <a:pPr marL="0" indent="0" fontAlgn="auto">
              <a:lnSpc>
                <a:spcPct val="150000"/>
              </a:lnSpc>
              <a:buNone/>
            </a:pPr>
            <a:r>
              <a:rPr lang="en-US"/>
              <a:t>writepid /dev/cpuset/audio/tasks    </a:t>
            </a:r>
            <a:endParaRPr lang="en-US"/>
          </a:p>
          <a:p>
            <a:pPr marL="0" indent="0" fontAlgn="auto">
              <a:lnSpc>
                <a:spcPct val="150000"/>
              </a:lnSpc>
              <a:buNone/>
            </a:pPr>
            <a:r>
              <a:rPr lang="en-US"/>
              <a:t>disabled</a:t>
            </a:r>
            <a:endParaRPr lang="en-US"/>
          </a:p>
          <a:p>
            <a:pPr marL="0" indent="0" fontAlgn="auto">
              <a:lnSpc>
                <a:spcPct val="150000"/>
              </a:lnSpc>
              <a:buNone/>
            </a:pPr>
            <a:endParaRPr lang="en-US"/>
          </a:p>
          <a:p>
            <a:pPr marL="0" indent="0" fontAlgn="auto">
              <a:lnSpc>
                <a:spcPct val="150000"/>
              </a:lnSpc>
              <a:buNone/>
            </a:pPr>
            <a:r>
              <a:rPr lang="en-US"/>
              <a:t> All the processes and services assigned to given cpuset can be check by simply listing PID's written to its taskset:</a:t>
            </a:r>
            <a:endParaRPr lang="en-US"/>
          </a:p>
          <a:p>
            <a:pPr marL="0" indent="0" fontAlgn="auto">
              <a:lnSpc>
                <a:spcPct val="150000"/>
              </a:lnSpc>
              <a:buNone/>
            </a:pPr>
            <a:r>
              <a:rPr lang="en-US"/>
              <a:t>&gt; cat /dev/cpuset/audio/tasks  </a:t>
            </a: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2245"/>
          </a:xfrm>
        </p:spPr>
        <p:txBody>
          <a:bodyPr>
            <a:normAutofit fontScale="90000"/>
          </a:bodyPr>
          <a:p>
            <a:r>
              <a:rPr lang="en-US" sz="3200"/>
              <a:t>Android 开发中常见 Crash 的情况 </a:t>
            </a:r>
            <a:r>
              <a:rPr lang="x-none" altLang="en-US" sz="3200"/>
              <a:t>- 1</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60000"/>
          </a:bodyPr>
          <a:p>
            <a:pPr fontAlgn="auto">
              <a:lnSpc>
                <a:spcPct val="150000"/>
              </a:lnSpc>
            </a:pPr>
            <a:r>
              <a:rPr lang="en-US"/>
              <a:t>在 Android 开发中，程序 Crash 分三种情况：</a:t>
            </a:r>
            <a:endParaRPr lang="en-US"/>
          </a:p>
          <a:p>
            <a:pPr lvl="1" fontAlgn="auto">
              <a:lnSpc>
                <a:spcPct val="150000"/>
              </a:lnSpc>
            </a:pPr>
            <a:r>
              <a:rPr lang="en-US"/>
              <a:t>未捕获的异常</a:t>
            </a:r>
            <a:endParaRPr lang="en-US"/>
          </a:p>
          <a:p>
            <a:pPr lvl="2" fontAlgn="auto">
              <a:lnSpc>
                <a:spcPct val="150000"/>
              </a:lnSpc>
            </a:pPr>
            <a:r>
              <a:rPr lang="en-US"/>
              <a:t>其中未捕获的异常根据 logcat 打印的堆栈信息很容易定位错误。</a:t>
            </a:r>
            <a:endParaRPr lang="en-US"/>
          </a:p>
          <a:p>
            <a:pPr lvl="1" fontAlgn="auto">
              <a:lnSpc>
                <a:spcPct val="150000"/>
              </a:lnSpc>
            </a:pPr>
            <a:r>
              <a:rPr lang="en-US"/>
              <a:t>ANR（Application Not Responding）</a:t>
            </a:r>
            <a:endParaRPr lang="en-US"/>
          </a:p>
          <a:p>
            <a:pPr lvl="2" fontAlgn="auto">
              <a:lnSpc>
                <a:spcPct val="150000"/>
              </a:lnSpc>
            </a:pPr>
            <a:r>
              <a:rPr lang="en-US"/>
              <a:t>ANR错误也好查，Android规定，应用与用户进行交互时，如果5秒内没有响应用户的操作，则会引发ANR错误，并弹出一个系统提示框，让用户选择继续等待或立即关闭程序。并会在/data/anr目录下生成一个traces.txt文件，记录系统产生anr异常的堆栈和线程信息。</a:t>
            </a:r>
            <a:endParaRPr lang="en-US"/>
          </a:p>
          <a:p>
            <a:pPr lvl="1" fontAlgn="auto">
              <a:lnSpc>
                <a:spcPct val="150000"/>
              </a:lnSpc>
            </a:pPr>
            <a:r>
              <a:rPr lang="en-US"/>
              <a:t>闪退（NDK 程序引发错误）</a:t>
            </a:r>
            <a:endParaRPr lang="en-US"/>
          </a:p>
          <a:p>
            <a:pPr lvl="2" fontAlgn="auto">
              <a:lnSpc>
                <a:spcPct val="150000"/>
              </a:lnSpc>
            </a:pPr>
            <a:r>
              <a:rPr lang="en-US"/>
              <a:t>NDK 程序在发生 Crash 时，它会在路径 /data/tombstones/ 下产生导致程序 Crash 的文件 tombstone_xx。并且 Google 还在 NDK 包中为我们提供了一系列的调试工具，例如 addr2line、objdump、ndk-stack。</a:t>
            </a:r>
            <a:endParaRPr lang="en-US"/>
          </a:p>
        </p:txBody>
      </p:sp>
      <p:sp>
        <p:nvSpPr>
          <p:cNvPr id="4" name="Content Placeholder 3"/>
          <p:cNvSpPr>
            <a:spLocks noGrp="1"/>
          </p:cNvSpPr>
          <p:nvPr>
            <p:ph sz="half" idx="2"/>
          </p:nvPr>
        </p:nvSpPr>
        <p:spPr>
          <a:xfrm>
            <a:off x="6172200" y="928370"/>
            <a:ext cx="5181600" cy="5735955"/>
          </a:xfrm>
        </p:spPr>
        <p:txBody>
          <a:bodyPr>
            <a:normAutofit fontScale="35000"/>
          </a:bodyPr>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2245"/>
          </a:xfrm>
        </p:spPr>
        <p:txBody>
          <a:bodyPr>
            <a:normAutofit fontScale="90000"/>
          </a:bodyPr>
          <a:p>
            <a:r>
              <a:rPr lang="en-US" sz="3200"/>
              <a:t>Android 开发中常见 Crash 的情况 </a:t>
            </a:r>
            <a:r>
              <a:rPr lang="x-none" altLang="en-US" sz="3200"/>
              <a:t>- 2</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60000"/>
          </a:bodyPr>
          <a:p>
            <a:pPr fontAlgn="auto">
              <a:lnSpc>
                <a:spcPct val="150000"/>
              </a:lnSpc>
            </a:pPr>
            <a:r>
              <a:rPr lang="en-US"/>
              <a:t>Crashed process and PIDs 信息</a:t>
            </a:r>
            <a:endParaRPr lang="en-US"/>
          </a:p>
          <a:p>
            <a:pPr lvl="1" fontAlgn="auto">
              <a:lnSpc>
                <a:spcPct val="150000"/>
              </a:lnSpc>
            </a:pPr>
            <a:r>
              <a:rPr lang="en-US"/>
              <a:t>如果 pid 等于 tid ，那么就说明这个程序是在主线程中 Crash 掉的，name 的属性则表示 Crash 进程的名称以及在文件系统中位置。</a:t>
            </a:r>
            <a:endParaRPr lang="en-US"/>
          </a:p>
          <a:p>
            <a:pPr lvl="0" fontAlgn="auto">
              <a:lnSpc>
                <a:spcPct val="150000"/>
              </a:lnSpc>
            </a:pPr>
            <a:r>
              <a:rPr lang="en-US"/>
              <a:t>Terminated signal and fault address 信息</a:t>
            </a:r>
            <a:endParaRPr lang="en-US"/>
          </a:p>
          <a:p>
            <a:pPr lvl="0" fontAlgn="auto">
              <a:lnSpc>
                <a:spcPct val="150000"/>
              </a:lnSpc>
            </a:pPr>
            <a:r>
              <a:rPr lang="en-US"/>
              <a:t>tombstone 文件中的第 6 行中我们可以看到程序是因为什么信号导致了 Crash 以及出现错误的地址，如下所示：signal 11 (SIGSEGV), code 1 (SEGV_MAPERR), fault addr 0x4</a:t>
            </a:r>
            <a:endParaRPr lang="en-US"/>
          </a:p>
          <a:p>
            <a:pPr lvl="1" fontAlgn="auto">
              <a:lnSpc>
                <a:spcPct val="150000"/>
              </a:lnSpc>
            </a:pPr>
            <a:endParaRPr lang="en-US"/>
          </a:p>
          <a:p>
            <a:pPr lvl="1" fontAlgn="auto">
              <a:lnSpc>
                <a:spcPct val="150000"/>
              </a:lnSpc>
            </a:pPr>
            <a:r>
              <a:rPr lang="en-US"/>
              <a:t>这里的信息说明出现进程 Crash 的原因是因为程序产生了段错误的信号，访问了非法的内存空间，而访问的非法地址是 0x4。</a:t>
            </a:r>
            <a:endParaRPr lang="en-US"/>
          </a:p>
        </p:txBody>
      </p:sp>
      <p:sp>
        <p:nvSpPr>
          <p:cNvPr id="4" name="Content Placeholder 3"/>
          <p:cNvSpPr>
            <a:spLocks noGrp="1"/>
          </p:cNvSpPr>
          <p:nvPr>
            <p:ph sz="half" idx="2"/>
          </p:nvPr>
        </p:nvSpPr>
        <p:spPr>
          <a:xfrm>
            <a:off x="6172200" y="928370"/>
            <a:ext cx="5181600" cy="5735955"/>
          </a:xfrm>
        </p:spPr>
        <p:txBody>
          <a:bodyPr>
            <a:normAutofit fontScale="25000"/>
          </a:bodyPr>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a:p>
            <a:pPr marL="0" lvl="0" indent="0" fontAlgn="auto">
              <a:lnSpc>
                <a:spcPct val="100000"/>
              </a:lnSpc>
              <a:buNone/>
            </a:pPr>
            <a:r>
              <a:rPr lang="en-US"/>
              <a:t>tombstone 文件中的第 6 行中我们可以看到程序是因为什么信号导致了 Crash 以及出现错误的地址，如下所示：</a:t>
            </a:r>
            <a:endParaRPr lang="en-US"/>
          </a:p>
          <a:p>
            <a:pPr marL="0" lvl="0" indent="0" fontAlgn="auto">
              <a:lnSpc>
                <a:spcPct val="100000"/>
              </a:lnSpc>
              <a:buNone/>
            </a:pPr>
            <a:endParaRPr lang="en-US"/>
          </a:p>
          <a:p>
            <a:pPr marL="0" lvl="0" indent="0" fontAlgn="auto">
              <a:lnSpc>
                <a:spcPct val="100000"/>
              </a:lnSpc>
              <a:buNone/>
            </a:pPr>
            <a:r>
              <a:rPr lang="en-US"/>
              <a:t>signal 11 (SIGSEGV), code 1 (SEGV_MAPERR), fault addr 0x4</a:t>
            </a:r>
            <a:endParaRPr lang="en-US"/>
          </a:p>
          <a:p>
            <a:pPr marL="0" lvl="0" indent="0" fontAlgn="auto">
              <a:lnSpc>
                <a:spcPct val="100000"/>
              </a:lnSpc>
              <a:buNone/>
            </a:pPr>
            <a:endParaRPr lang="en-US"/>
          </a:p>
          <a:p>
            <a:pPr marL="0" lvl="0" indent="0" fontAlgn="auto">
              <a:lnSpc>
                <a:spcPct val="100000"/>
              </a:lnSpc>
              <a:buNone/>
            </a:pPr>
            <a:r>
              <a:rPr lang="en-US"/>
              <a:t>这里的信息说明出现进程 Crash 的原因是因为程序产生了段错误的信号，访问了非法的内存空间，而访问的非法地址是 0x4。</a:t>
            </a:r>
            <a:endParaRPr lang="en-US"/>
          </a:p>
          <a:p>
            <a:pPr marL="0" lvl="0" indent="0" fontAlgn="auto">
              <a:lnSpc>
                <a:spcPct val="100000"/>
              </a:lnSpc>
              <a:buNone/>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2245"/>
          </a:xfrm>
        </p:spPr>
        <p:txBody>
          <a:bodyPr>
            <a:normAutofit fontScale="90000"/>
          </a:bodyPr>
          <a:p>
            <a:r>
              <a:rPr lang="en-US" sz="3200"/>
              <a:t>Android 开发中常见 Crash 的情况 </a:t>
            </a:r>
            <a:r>
              <a:rPr lang="x-none" altLang="en-US" sz="3200"/>
              <a:t>- 3</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35000"/>
          </a:bodyPr>
          <a:p>
            <a:pPr fontAlgn="auto">
              <a:lnSpc>
                <a:spcPct val="150000"/>
              </a:lnSpc>
            </a:pPr>
            <a:r>
              <a:rPr lang="en-US"/>
              <a:t>Android Debugging Guide</a:t>
            </a:r>
            <a:endParaRPr lang="en-US"/>
          </a:p>
          <a:p>
            <a:pPr fontAlgn="auto">
              <a:lnSpc>
                <a:spcPct val="150000"/>
              </a:lnSpc>
            </a:pPr>
            <a:r>
              <a:rPr lang="en-US"/>
              <a:t>debuggerd</a:t>
            </a:r>
            <a:endParaRPr lang="en-US"/>
          </a:p>
          <a:p>
            <a:pPr marL="0" indent="0" fontAlgn="auto">
              <a:lnSpc>
                <a:spcPct val="150000"/>
              </a:lnSpc>
              <a:buNone/>
            </a:pPr>
            <a:r>
              <a:rPr lang="en-US"/>
              <a:t>The easiest way to get backtrace of a process is to use debuggerd command.</a:t>
            </a:r>
            <a:endParaRPr lang="en-US"/>
          </a:p>
          <a:p>
            <a:pPr marL="0" indent="0" fontAlgn="auto">
              <a:lnSpc>
                <a:spcPct val="150000"/>
              </a:lnSpc>
              <a:buNone/>
            </a:pPr>
            <a:r>
              <a:rPr lang="en-US"/>
              <a:t>    debuggerd PID - generates a full tombstone of a process</a:t>
            </a:r>
            <a:endParaRPr lang="en-US"/>
          </a:p>
          <a:p>
            <a:pPr marL="0" indent="0" fontAlgn="auto">
              <a:lnSpc>
                <a:spcPct val="150000"/>
              </a:lnSpc>
              <a:buNone/>
            </a:pPr>
            <a:r>
              <a:rPr lang="en-US"/>
              <a:t>    debuggerd -b PID - generates just a backtrace</a:t>
            </a:r>
            <a:endParaRPr lang="en-US"/>
          </a:p>
          <a:p>
            <a:pPr marL="0" indent="0" fontAlgn="auto">
              <a:lnSpc>
                <a:spcPct val="150000"/>
              </a:lnSpc>
              <a:buNone/>
            </a:pPr>
            <a:r>
              <a:rPr lang="en-US"/>
              <a:t>In order to use debuggerd you must prevent from killing the process in case of a crash. In case of UIWDT you may remove the following 2 lines from frameworks/base/services/core/java/com/android/server/Watchdog.java:</a:t>
            </a:r>
            <a:endParaRPr lang="en-US"/>
          </a:p>
          <a:p>
            <a:pPr marL="0" indent="0" fontAlgn="auto">
              <a:lnSpc>
                <a:spcPct val="150000"/>
              </a:lnSpc>
              <a:buNone/>
            </a:pPr>
            <a:r>
              <a:rPr lang="en-US"/>
              <a:t>Process.killProcess(Process.myPid());</a:t>
            </a:r>
            <a:endParaRPr lang="en-US"/>
          </a:p>
          <a:p>
            <a:pPr marL="0" indent="0" fontAlgn="auto">
              <a:lnSpc>
                <a:spcPct val="150000"/>
              </a:lnSpc>
              <a:buNone/>
            </a:pPr>
            <a:r>
              <a:rPr lang="en-US"/>
              <a:t>System.exit(10);</a:t>
            </a:r>
            <a:endParaRPr lang="en-US"/>
          </a:p>
          <a:p>
            <a:pPr marL="0" indent="0" fontAlgn="auto">
              <a:lnSpc>
                <a:spcPct val="150000"/>
              </a:lnSpc>
              <a:buNone/>
            </a:pPr>
            <a:r>
              <a:rPr lang="en-US"/>
              <a:t>To suspend a process in case of a crash instead of killing it you may set:</a:t>
            </a:r>
            <a:endParaRPr lang="en-US"/>
          </a:p>
          <a:p>
            <a:pPr marL="0" indent="0" fontAlgn="auto">
              <a:lnSpc>
                <a:spcPct val="150000"/>
              </a:lnSpc>
              <a:buNone/>
            </a:pPr>
            <a:endParaRPr lang="en-US"/>
          </a:p>
          <a:p>
            <a:pPr marL="0" indent="0" fontAlgn="auto">
              <a:lnSpc>
                <a:spcPct val="150000"/>
              </a:lnSpc>
              <a:buNone/>
            </a:pPr>
            <a:r>
              <a:rPr lang="en-US"/>
              <a:t>adb shell setprop debug.debuggerd.wait_for_gdb true</a:t>
            </a:r>
            <a:endParaRPr lang="en-US"/>
          </a:p>
        </p:txBody>
      </p:sp>
      <p:sp>
        <p:nvSpPr>
          <p:cNvPr id="4" name="Content Placeholder 3"/>
          <p:cNvSpPr>
            <a:spLocks noGrp="1"/>
          </p:cNvSpPr>
          <p:nvPr>
            <p:ph sz="half" idx="2"/>
          </p:nvPr>
        </p:nvSpPr>
        <p:spPr>
          <a:xfrm>
            <a:off x="6172200" y="928370"/>
            <a:ext cx="5181600" cy="5735955"/>
          </a:xfrm>
        </p:spPr>
        <p:txBody>
          <a:bodyPr>
            <a:normAutofit/>
          </a:bodyPr>
          <a:p>
            <a:pPr marL="0" lvl="0" indent="0" fontAlgn="auto">
              <a:lnSpc>
                <a:spcPct val="100000"/>
              </a:lnSpc>
              <a:buNone/>
            </a:pPr>
            <a:r>
              <a:rPr lang="x-none" altLang="en-US" sz="2000"/>
              <a:t>For gdb script file reference:</a:t>
            </a:r>
            <a:endParaRPr lang="x-none" altLang="en-US" sz="2000"/>
          </a:p>
          <a:p>
            <a:pPr marL="0" lvl="0" indent="0" fontAlgn="auto">
              <a:lnSpc>
                <a:spcPct val="100000"/>
              </a:lnSpc>
              <a:buNone/>
            </a:pPr>
            <a:r>
              <a:rPr lang="x-none" altLang="en-US" sz="1800"/>
              <a:t>https://github.com/projectceladon/celadon-documentation/blob/master/blob/celadon_gdb.sh</a:t>
            </a:r>
            <a:endParaRPr lang="x-none" altLang="en-US" sz="18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304165"/>
          </a:xfrm>
        </p:spPr>
        <p:txBody>
          <a:bodyPr>
            <a:normAutofit fontScale="90000"/>
          </a:bodyPr>
          <a:p>
            <a:r>
              <a:rPr lang="x-none" altLang="en-US" sz="3200"/>
              <a:t>Intel Celadon Build</a:t>
            </a:r>
            <a:endParaRPr lang="x-none" altLang="en-US" sz="3200"/>
          </a:p>
        </p:txBody>
      </p:sp>
      <p:sp>
        <p:nvSpPr>
          <p:cNvPr id="3" name="Content Placeholder 2"/>
          <p:cNvSpPr>
            <a:spLocks noGrp="1"/>
          </p:cNvSpPr>
          <p:nvPr>
            <p:ph sz="half" idx="1"/>
          </p:nvPr>
        </p:nvSpPr>
        <p:spPr>
          <a:xfrm>
            <a:off x="838200" y="1168400"/>
            <a:ext cx="5181600" cy="5008880"/>
          </a:xfrm>
        </p:spPr>
        <p:txBody>
          <a:bodyPr/>
          <a:p>
            <a:r>
              <a:rPr lang="en-US"/>
              <a:t>device/intel/mixins/mixin-update -s device/intel/project-celadon/cel_apl/mixins.spec</a:t>
            </a:r>
            <a:endParaRPr lang="en-US"/>
          </a:p>
          <a:p>
            <a:r>
              <a:rPr lang="en-US"/>
              <a:t>source build/envsetup.sh</a:t>
            </a:r>
            <a:endParaRPr lang="en-US"/>
          </a:p>
          <a:p>
            <a:r>
              <a:rPr lang="en-US"/>
              <a:t>lunch cel_apl-userdebug</a:t>
            </a:r>
            <a:endParaRPr lang="en-US"/>
          </a:p>
          <a:p>
            <a:r>
              <a:rPr lang="en-US"/>
              <a:t>make SPARSE_IMG=true flashfiles -j8</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323215"/>
          </a:xfrm>
        </p:spPr>
        <p:txBody>
          <a:bodyPr>
            <a:normAutofit fontScale="90000"/>
          </a:bodyPr>
          <a:p>
            <a:r>
              <a:rPr lang="en-US" sz="3200"/>
              <a:t>Android Mesa Stack Enabling in 1A Master</a:t>
            </a:r>
            <a:endParaRPr lang="en-US" sz="3200"/>
          </a:p>
        </p:txBody>
      </p:sp>
      <p:sp>
        <p:nvSpPr>
          <p:cNvPr id="3" name="Content Placeholder 2"/>
          <p:cNvSpPr>
            <a:spLocks noGrp="1"/>
          </p:cNvSpPr>
          <p:nvPr>
            <p:ph sz="half" idx="1"/>
          </p:nvPr>
        </p:nvSpPr>
        <p:spPr>
          <a:xfrm>
            <a:off x="838200" y="1009650"/>
            <a:ext cx="5181600" cy="5168265"/>
          </a:xfrm>
        </p:spPr>
        <p:txBody>
          <a:bodyPr>
            <a:normAutofit fontScale="35000"/>
          </a:bodyPr>
          <a:p>
            <a:r>
              <a:rPr lang="en-US"/>
              <a:t>Build Images</a:t>
            </a:r>
            <a:endParaRPr lang="en-US"/>
          </a:p>
          <a:p>
            <a:r>
              <a:rPr lang="en-US"/>
              <a:t>    Download android o code</a:t>
            </a:r>
            <a:endParaRPr lang="en-US"/>
          </a:p>
          <a:p>
            <a:r>
              <a:rPr lang="en-US"/>
              <a:t>repo init -u ssh://android.intel.com/manifests -b android/master -m r0</a:t>
            </a:r>
            <a:endParaRPr lang="en-US"/>
          </a:p>
          <a:p>
            <a:r>
              <a:rPr lang="en-US"/>
              <a:t>    remove old stack</a:t>
            </a:r>
            <a:endParaRPr lang="en-US"/>
          </a:p>
          <a:p>
            <a:r>
              <a:rPr lang="en-US"/>
              <a:t>rm external/drm_gralloc</a:t>
            </a:r>
            <a:endParaRPr lang="en-US"/>
          </a:p>
          <a:p>
            <a:r>
              <a:rPr lang="en-US"/>
              <a:t>rm external/drm_hwcomposer</a:t>
            </a:r>
            <a:endParaRPr lang="en-US"/>
          </a:p>
          <a:p>
            <a:r>
              <a:rPr lang="en-US"/>
              <a:t>rm external/mesa3d</a:t>
            </a:r>
            <a:endParaRPr lang="en-US"/>
          </a:p>
          <a:p>
            <a:r>
              <a:rPr lang="en-US"/>
              <a:t>rm vendor/intel/external/drm-bxt</a:t>
            </a:r>
            <a:endParaRPr lang="en-US"/>
          </a:p>
          <a:p>
            <a:r>
              <a:rPr lang="en-US"/>
              <a:t>rm hardware/intel/hwc</a:t>
            </a:r>
            <a:endParaRPr lang="en-US"/>
          </a:p>
          <a:p>
            <a:r>
              <a:rPr lang="en-US"/>
              <a:t>    integrate Minigbm</a:t>
            </a:r>
            <a:endParaRPr lang="en-US"/>
          </a:p>
          <a:p>
            <a:r>
              <a:rPr lang="en-US"/>
              <a:t>cd external/</a:t>
            </a:r>
            <a:endParaRPr lang="en-US"/>
          </a:p>
          <a:p>
            <a:r>
              <a:rPr lang="en-US"/>
              <a:t>git clone https://github.com/01org/minigbm</a:t>
            </a:r>
            <a:endParaRPr lang="en-US"/>
          </a:p>
          <a:p>
            <a:r>
              <a:rPr lang="en-US"/>
              <a:t>    integrate MESA and IAHwcomposer</a:t>
            </a:r>
            <a:endParaRPr lang="en-US"/>
          </a:p>
          <a:p>
            <a:r>
              <a:rPr lang="en-US"/>
              <a:t>cd vendor/intel/external/</a:t>
            </a:r>
            <a:endParaRPr lang="en-US"/>
          </a:p>
          <a:p>
            <a:r>
              <a:rPr lang="en-US"/>
              <a:t>git clone http://github.com/android-ia/external-mesa mesa</a:t>
            </a:r>
            <a:endParaRPr lang="en-US"/>
          </a:p>
          <a:p>
            <a:r>
              <a:rPr lang="en-US"/>
              <a:t>git clone https://github.com/01org/IA-Hardware-Composer hwcomposer</a:t>
            </a:r>
            <a:endParaRPr lang="en-US"/>
          </a:p>
          <a:p>
            <a:r>
              <a:rPr lang="en-US"/>
              <a:t>    integrate drm from IVI M code</a:t>
            </a:r>
            <a:endParaRPr lang="en-US"/>
          </a:p>
          <a:p>
            <a:r>
              <a:rPr lang="en-US"/>
              <a:t>(repo init -u ssh://android.intel.com/manifests -b integ/bxtp_ivi_m -m bxtp_ivi_m)</a:t>
            </a:r>
            <a:endParaRPr lang="en-US"/>
          </a:p>
          <a:p>
            <a:r>
              <a:rPr lang="en-US"/>
              <a:t>cp (ivi m)/vendor/intel/external/drm-bxt (android o)/vendor/intel/external/drm-bxt</a:t>
            </a:r>
            <a:endParaRPr lang="en-US"/>
          </a:p>
          <a:p>
            <a:endParaRPr lang="en-US"/>
          </a:p>
        </p:txBody>
      </p:sp>
      <p:sp>
        <p:nvSpPr>
          <p:cNvPr id="4" name="Content Placeholder 3"/>
          <p:cNvSpPr>
            <a:spLocks noGrp="1"/>
          </p:cNvSpPr>
          <p:nvPr>
            <p:ph sz="half" idx="2"/>
          </p:nvPr>
        </p:nvSpPr>
        <p:spPr>
          <a:xfrm>
            <a:off x="6172200" y="995680"/>
            <a:ext cx="5181600" cy="5181600"/>
          </a:xfrm>
        </p:spPr>
        <p:txBody>
          <a:bodyPr>
            <a:normAutofit fontScale="30000"/>
          </a:bodyPr>
          <a:p>
            <a:r>
              <a:rPr lang="en-US"/>
              <a:t>    apply attached patches </a:t>
            </a:r>
            <a:endParaRPr lang="en-US"/>
          </a:p>
          <a:p>
            <a:r>
              <a:rPr lang="en-US"/>
              <a:t>Todo: find a place to put patches, unzip attachment and apply to related projects</a:t>
            </a:r>
            <a:endParaRPr lang="en-US"/>
          </a:p>
          <a:p>
            <a:r>
              <a:rPr lang="en-US"/>
              <a:t>https://android.intel.com:443/#/c/589940 Add repos to support mesa boot up on KBL board</a:t>
            </a:r>
            <a:endParaRPr lang="en-US"/>
          </a:p>
          <a:p>
            <a:r>
              <a:rPr lang="en-US"/>
              <a:t>https://android.intel.com:443/#/c/590082 Debug: Remove aosp mesa3d and modify drm-bxt revision</a:t>
            </a:r>
            <a:endParaRPr lang="en-US"/>
          </a:p>
          <a:p>
            <a:r>
              <a:rPr lang="en-US"/>
              <a:t>https://android.intel.com:443/#/c/589967 Add target kbl_rvp base on the icl_presi</a:t>
            </a:r>
            <a:endParaRPr lang="en-US"/>
          </a:p>
          <a:p>
            <a:r>
              <a:rPr lang="en-US"/>
              <a:t>https://android.intel.com:443/#/c/589820 Add mesa graphics file in the mixin groups</a:t>
            </a:r>
            <a:endParaRPr lang="en-US"/>
          </a:p>
          <a:p>
            <a:r>
              <a:rPr lang="en-US"/>
              <a:t>https://android.intel.com:443/#/c/590110 Add disk-bus for kbl</a:t>
            </a:r>
            <a:endParaRPr lang="en-US"/>
          </a:p>
          <a:p>
            <a:r>
              <a:rPr lang="en-US"/>
              <a:t>https://android.intel.com:443/#/c/590111 Add the serialport1 for kbl</a:t>
            </a:r>
            <a:endParaRPr lang="en-US"/>
          </a:p>
          <a:p>
            <a:r>
              <a:rPr lang="en-US"/>
              <a:t>https://android.intel.com:443/#/c/590126 Add the googediff file for KBL</a:t>
            </a:r>
            <a:endParaRPr lang="en-US"/>
          </a:p>
          <a:p>
            <a:r>
              <a:rPr lang="en-US"/>
              <a:t>https://android.intel.com/#/c/590628 Fix the target name compare by full name</a:t>
            </a:r>
            <a:endParaRPr lang="en-US"/>
          </a:p>
          <a:p>
            <a:r>
              <a:rPr lang="en-US"/>
              <a:t>     compile</a:t>
            </a:r>
            <a:endParaRPr lang="en-US"/>
          </a:p>
          <a:p>
            <a:endParaRPr lang="en-US"/>
          </a:p>
          <a:p>
            <a:r>
              <a:rPr lang="en-US"/>
              <a:t>device/intel/mixins/mixin-update</a:t>
            </a:r>
            <a:endParaRPr lang="en-US"/>
          </a:p>
          <a:p>
            <a:r>
              <a:rPr lang="en-US"/>
              <a:t>source build/envsetup.sh</a:t>
            </a:r>
            <a:endParaRPr lang="en-US"/>
          </a:p>
          <a:p>
            <a:r>
              <a:rPr lang="en-US"/>
              <a:t>lunch 34 (kbl_rvp-userdebug)</a:t>
            </a:r>
            <a:endParaRPr lang="en-US"/>
          </a:p>
          <a:p>
            <a:r>
              <a:rPr lang="en-US"/>
              <a:t>make -j33 flashfiles</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itchFamily="34" charset="0"/>
              </a:rPr>
              <a:t>KVM </a:t>
            </a:r>
            <a:r>
              <a:rPr lang="zh-CN" altLang="en-US" dirty="0">
                <a:solidFill>
                  <a:srgbClr val="4B4B4B"/>
                </a:solidFill>
                <a:latin typeface="Verdana" pitchFamily="34" charset="0"/>
              </a:rPr>
              <a:t>是基于虚拟化扩展（</a:t>
            </a:r>
            <a:r>
              <a:rPr lang="en-US" altLang="zh-CN" dirty="0">
                <a:solidFill>
                  <a:srgbClr val="4B4B4B"/>
                </a:solidFill>
                <a:latin typeface="Verdana" pitchFamily="34" charset="0"/>
              </a:rPr>
              <a:t>Intel VT </a:t>
            </a:r>
            <a:r>
              <a:rPr lang="zh-CN" altLang="en-US" dirty="0">
                <a:solidFill>
                  <a:srgbClr val="4B4B4B"/>
                </a:solidFill>
                <a:latin typeface="Verdana" pitchFamily="34" charset="0"/>
              </a:rPr>
              <a:t>或者 </a:t>
            </a:r>
            <a:r>
              <a:rPr lang="en-US" altLang="zh-CN" dirty="0">
                <a:solidFill>
                  <a:srgbClr val="4B4B4B"/>
                </a:solidFill>
                <a:latin typeface="Verdana" pitchFamily="34" charset="0"/>
              </a:rPr>
              <a:t>AMD-V</a:t>
            </a:r>
            <a:r>
              <a:rPr lang="zh-CN" altLang="en-US" dirty="0">
                <a:solidFill>
                  <a:srgbClr val="4B4B4B"/>
                </a:solidFill>
                <a:latin typeface="Verdana" pitchFamily="34" charset="0"/>
              </a:rPr>
              <a:t>）的 </a:t>
            </a:r>
            <a:r>
              <a:rPr lang="en-US" altLang="zh-CN" dirty="0">
                <a:solidFill>
                  <a:srgbClr val="4B4B4B"/>
                </a:solidFill>
                <a:latin typeface="Verdana" pitchFamily="34" charset="0"/>
              </a:rPr>
              <a:t>X86 </a:t>
            </a:r>
            <a:r>
              <a:rPr lang="zh-CN" altLang="en-US" dirty="0">
                <a:solidFill>
                  <a:srgbClr val="4B4B4B"/>
                </a:solidFill>
                <a:latin typeface="Verdana" pitchFamily="34" charset="0"/>
              </a:rPr>
              <a:t>硬件的开源的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原生的全虚拟化解决方案。</a:t>
            </a:r>
            <a:r>
              <a:rPr lang="en-US" altLang="zh-CN" dirty="0">
                <a:solidFill>
                  <a:srgbClr val="4B4B4B"/>
                </a:solidFill>
                <a:latin typeface="Verdana" pitchFamily="34" charset="0"/>
              </a:rPr>
              <a:t>KVM </a:t>
            </a:r>
            <a:r>
              <a:rPr lang="zh-CN" altLang="en-US" dirty="0">
                <a:solidFill>
                  <a:srgbClr val="4B4B4B"/>
                </a:solidFill>
                <a:latin typeface="Verdana" pitchFamily="34" charset="0"/>
              </a:rPr>
              <a:t>中，虚拟机被实现为常规的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进程，由标准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调度程序进行调度；虚机的每个虚拟 </a:t>
            </a:r>
            <a:r>
              <a:rPr lang="en-US" altLang="zh-CN" dirty="0">
                <a:solidFill>
                  <a:srgbClr val="4B4B4B"/>
                </a:solidFill>
                <a:latin typeface="Verdana" pitchFamily="34" charset="0"/>
              </a:rPr>
              <a:t>CPU </a:t>
            </a:r>
            <a:r>
              <a:rPr lang="zh-CN" altLang="en-US" dirty="0">
                <a:solidFill>
                  <a:srgbClr val="4B4B4B"/>
                </a:solidFill>
                <a:latin typeface="Verdana" pitchFamily="34" charset="0"/>
              </a:rPr>
              <a:t>被实现为一个常规的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进程。这使得 </a:t>
            </a:r>
            <a:r>
              <a:rPr lang="en-US" altLang="zh-CN" dirty="0">
                <a:solidFill>
                  <a:srgbClr val="4B4B4B"/>
                </a:solidFill>
                <a:latin typeface="Verdana" pitchFamily="34" charset="0"/>
              </a:rPr>
              <a:t>KMV </a:t>
            </a:r>
            <a:r>
              <a:rPr lang="zh-CN" altLang="en-US" dirty="0">
                <a:solidFill>
                  <a:srgbClr val="4B4B4B"/>
                </a:solidFill>
                <a:latin typeface="Verdana" pitchFamily="34" charset="0"/>
              </a:rPr>
              <a:t>能够使用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内核的已有功能。</a:t>
            </a:r>
            <a:endParaRPr lang="zh-CN" altLang="en-US" dirty="0">
              <a:solidFill>
                <a:srgbClr val="4B4B4B"/>
              </a:solidFill>
              <a:latin typeface="Verdana" pitchFamily="34" charset="0"/>
            </a:endParaRPr>
          </a:p>
          <a:p>
            <a:r>
              <a:rPr lang="zh-CN" altLang="en-US" dirty="0" smtClean="0">
                <a:solidFill>
                  <a:srgbClr val="4B4B4B"/>
                </a:solidFill>
                <a:latin typeface="Verdana" pitchFamily="34" charset="0"/>
              </a:rPr>
              <a:t>但</a:t>
            </a:r>
            <a:r>
              <a:rPr lang="zh-CN" altLang="en-US" dirty="0">
                <a:solidFill>
                  <a:srgbClr val="4B4B4B"/>
                </a:solidFill>
                <a:latin typeface="Verdana" pitchFamily="34" charset="0"/>
              </a:rPr>
              <a:t>是，</a:t>
            </a:r>
            <a:r>
              <a:rPr lang="en-US" altLang="zh-CN" dirty="0">
                <a:solidFill>
                  <a:srgbClr val="4B4B4B"/>
                </a:solidFill>
                <a:latin typeface="Verdana" pitchFamily="34" charset="0"/>
              </a:rPr>
              <a:t>KVM </a:t>
            </a:r>
            <a:r>
              <a:rPr lang="zh-CN" altLang="en-US" dirty="0">
                <a:solidFill>
                  <a:srgbClr val="4B4B4B"/>
                </a:solidFill>
                <a:latin typeface="Verdana" pitchFamily="34" charset="0"/>
              </a:rPr>
              <a:t>本身不执行任何硬件模拟，需要客户空间程序通过 </a:t>
            </a:r>
            <a:r>
              <a:rPr lang="en-US" altLang="zh-CN" dirty="0">
                <a:solidFill>
                  <a:srgbClr val="4B4B4B"/>
                </a:solidFill>
                <a:latin typeface="Verdana" pitchFamily="34" charset="0"/>
              </a:rPr>
              <a:t>/dev/</a:t>
            </a:r>
            <a:r>
              <a:rPr lang="en-US" altLang="zh-CN" dirty="0" err="1">
                <a:solidFill>
                  <a:srgbClr val="4B4B4B"/>
                </a:solidFill>
                <a:latin typeface="Verdana" pitchFamily="34" charset="0"/>
              </a:rPr>
              <a:t>kvm</a:t>
            </a:r>
            <a:r>
              <a:rPr lang="en-US" altLang="zh-CN" dirty="0">
                <a:solidFill>
                  <a:srgbClr val="4B4B4B"/>
                </a:solidFill>
                <a:latin typeface="Verdana" pitchFamily="34" charset="0"/>
              </a:rPr>
              <a:t> </a:t>
            </a:r>
            <a:r>
              <a:rPr lang="zh-CN" altLang="en-US" dirty="0">
                <a:solidFill>
                  <a:srgbClr val="4B4B4B"/>
                </a:solidFill>
                <a:latin typeface="Verdana" pitchFamily="34" charset="0"/>
              </a:rPr>
              <a:t>接口设置一个客户机虚拟服务器的地址空间，向它提供模拟的 </a:t>
            </a:r>
            <a:r>
              <a:rPr lang="en-US" altLang="zh-CN" dirty="0">
                <a:solidFill>
                  <a:srgbClr val="4B4B4B"/>
                </a:solidFill>
                <a:latin typeface="Verdana" pitchFamily="34" charset="0"/>
              </a:rPr>
              <a:t>I/O</a:t>
            </a:r>
            <a:r>
              <a:rPr lang="zh-CN" altLang="en-US" dirty="0">
                <a:solidFill>
                  <a:srgbClr val="4B4B4B"/>
                </a:solidFill>
                <a:latin typeface="Verdana" pitchFamily="34" charset="0"/>
              </a:rPr>
              <a:t>，并将它的视频显示映射回宿主的显示屏。目前这个应用程序是 </a:t>
            </a:r>
            <a:r>
              <a:rPr lang="en-US" altLang="zh-CN" dirty="0">
                <a:solidFill>
                  <a:srgbClr val="4B4B4B"/>
                </a:solidFill>
                <a:latin typeface="Verdana" pitchFamily="34" charset="0"/>
              </a:rPr>
              <a:t>QEMU</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a:t>
            </a:r>
            <a:endParaRPr lang="zh-CN" altLang="en-US" dirty="0">
              <a:solidFill>
                <a:srgbClr val="4B4B4B"/>
              </a:solidFill>
              <a:latin typeface="Verdana" pitchFamily="34" charset="0"/>
            </a:endParaRPr>
          </a:p>
          <a:p>
            <a:r>
              <a:rPr lang="en-US" altLang="zh-CN" dirty="0">
                <a:solidFill>
                  <a:srgbClr val="4B4B4B"/>
                </a:solidFill>
                <a:latin typeface="Verdana" pitchFamily="34" charset="0"/>
              </a:rPr>
              <a:t>Linux </a:t>
            </a:r>
            <a:r>
              <a:rPr lang="zh-CN" altLang="en-US" dirty="0">
                <a:solidFill>
                  <a:srgbClr val="4B4B4B"/>
                </a:solidFill>
                <a:latin typeface="Verdana" pitchFamily="34" charset="0"/>
              </a:rPr>
              <a:t>上的用户空间、内核空间和虚机：</a:t>
            </a:r>
            <a:endParaRPr lang="zh-CN" altLang="en-US" b="0" i="0" dirty="0">
              <a:solidFill>
                <a:srgbClr val="4B4B4B"/>
              </a:solidFill>
              <a:effectLst/>
              <a:latin typeface="Verdana"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itchFamily="34" charset="0"/>
              </a:rPr>
              <a:t>Guest</a:t>
            </a:r>
            <a:r>
              <a:rPr lang="zh-CN" altLang="en-US" sz="1400" dirty="0">
                <a:solidFill>
                  <a:srgbClr val="4B4B4B"/>
                </a:solidFill>
                <a:latin typeface="Verdana" pitchFamily="34" charset="0"/>
              </a:rPr>
              <a:t>：客户机系统，包括</a:t>
            </a:r>
            <a:r>
              <a:rPr lang="en-US" altLang="zh-CN" sz="1400" dirty="0">
                <a:solidFill>
                  <a:srgbClr val="4B4B4B"/>
                </a:solidFill>
                <a:latin typeface="Verdana" pitchFamily="34" charset="0"/>
              </a:rPr>
              <a:t>CPU</a:t>
            </a:r>
            <a:r>
              <a:rPr lang="zh-CN" altLang="en-US" sz="1400" dirty="0">
                <a:solidFill>
                  <a:srgbClr val="4B4B4B"/>
                </a:solidFill>
                <a:latin typeface="Verdana" pitchFamily="34" charset="0"/>
              </a:rPr>
              <a:t>（</a:t>
            </a:r>
            <a:r>
              <a:rPr lang="en-US" altLang="zh-CN" sz="1400" dirty="0">
                <a:solidFill>
                  <a:srgbClr val="4B4B4B"/>
                </a:solidFill>
                <a:latin typeface="Verdana" pitchFamily="34" charset="0"/>
              </a:rPr>
              <a:t>vCPU</a:t>
            </a:r>
            <a:r>
              <a:rPr lang="zh-CN" altLang="en-US" sz="1400" dirty="0">
                <a:solidFill>
                  <a:srgbClr val="4B4B4B"/>
                </a:solidFill>
                <a:latin typeface="Verdana" pitchFamily="34" charset="0"/>
              </a:rPr>
              <a:t>）、内存、驱动（</a:t>
            </a:r>
            <a:r>
              <a:rPr lang="en-US" altLang="zh-CN" sz="1400" dirty="0">
                <a:solidFill>
                  <a:srgbClr val="4B4B4B"/>
                </a:solidFill>
                <a:latin typeface="Verdana" pitchFamily="34" charset="0"/>
              </a:rPr>
              <a:t>Console</a:t>
            </a:r>
            <a:r>
              <a:rPr lang="zh-CN" altLang="en-US" sz="1400" dirty="0">
                <a:solidFill>
                  <a:srgbClr val="4B4B4B"/>
                </a:solidFill>
                <a:latin typeface="Verdana" pitchFamily="34" charset="0"/>
              </a:rPr>
              <a:t>、网卡、</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设备驱动等），被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置于一种受限制的 </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模式下运行。</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：运行在内核空间，提供</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和内存的虚级化，以及客户机的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拦截。</a:t>
            </a:r>
            <a:r>
              <a:rPr lang="en-US" altLang="zh-CN" sz="1400" dirty="0">
                <a:solidFill>
                  <a:srgbClr val="4B4B4B"/>
                </a:solidFill>
                <a:latin typeface="Verdana" pitchFamily="34" charset="0"/>
              </a:rPr>
              <a:t>Guest </a:t>
            </a:r>
            <a:r>
              <a:rPr lang="zh-CN" altLang="en-US" sz="1400" dirty="0">
                <a:solidFill>
                  <a:srgbClr val="4B4B4B"/>
                </a:solidFill>
                <a:latin typeface="Verdana" pitchFamily="34" charset="0"/>
              </a:rPr>
              <a:t>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拦截后，交给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处理。</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：修改过的为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虚机使用的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代码，运行在用户空间，提供硬件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虚拟化，通过 </a:t>
            </a:r>
            <a:r>
              <a:rPr lang="en-US" altLang="zh-CN" sz="1400" dirty="0">
                <a:solidFill>
                  <a:srgbClr val="4B4B4B"/>
                </a:solidFill>
                <a:latin typeface="Verdana" pitchFamily="34" charset="0"/>
              </a:rPr>
              <a:t>IOCTL /dev/</a:t>
            </a:r>
            <a:r>
              <a:rPr lang="en-US" altLang="zh-CN" sz="1400" dirty="0" err="1">
                <a:solidFill>
                  <a:srgbClr val="4B4B4B"/>
                </a:solidFill>
                <a:latin typeface="Verdana" pitchFamily="34" charset="0"/>
              </a:rPr>
              <a:t>kvm</a:t>
            </a:r>
            <a:r>
              <a:rPr lang="en-US" altLang="zh-CN" sz="1400" dirty="0">
                <a:solidFill>
                  <a:srgbClr val="4B4B4B"/>
                </a:solidFill>
                <a:latin typeface="Verdana" pitchFamily="34" charset="0"/>
              </a:rPr>
              <a:t> </a:t>
            </a:r>
            <a:r>
              <a:rPr lang="zh-CN" altLang="en-US" sz="1400" dirty="0">
                <a:solidFill>
                  <a:srgbClr val="4B4B4B"/>
                </a:solidFill>
                <a:latin typeface="Verdana" pitchFamily="34" charset="0"/>
              </a:rPr>
              <a:t>设备和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交互。</a:t>
            </a:r>
            <a:endParaRPr lang="zh-CN" altLang="en-US" sz="1400" b="0" i="0" dirty="0">
              <a:solidFill>
                <a:srgbClr val="4B4B4B"/>
              </a:solidFill>
              <a:effectLst/>
              <a:latin typeface="Verdana"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itchFamily="34" charset="0"/>
              </a:rPr>
              <a:t>KVM </a:t>
            </a:r>
            <a:r>
              <a:rPr lang="zh-CN" altLang="en-US" dirty="0">
                <a:solidFill>
                  <a:srgbClr val="4B4B4B"/>
                </a:solidFill>
                <a:latin typeface="Verdana" pitchFamily="34" charset="0"/>
              </a:rPr>
              <a:t>所支持的功能包括：</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a:t>
            </a:r>
            <a:r>
              <a:rPr lang="en-US" dirty="0">
                <a:solidFill>
                  <a:srgbClr val="4B4B4B"/>
                </a:solidFill>
                <a:latin typeface="Verdana" pitchFamily="34" charset="0"/>
              </a:rPr>
              <a:t>CPU </a:t>
            </a:r>
            <a:r>
              <a:rPr lang="zh-CN" altLang="en-US" dirty="0">
                <a:solidFill>
                  <a:srgbClr val="4B4B4B"/>
                </a:solidFill>
                <a:latin typeface="Verdana" pitchFamily="34" charset="0"/>
              </a:rPr>
              <a:t>和 </a:t>
            </a:r>
            <a:r>
              <a:rPr lang="en-US" dirty="0">
                <a:solidFill>
                  <a:srgbClr val="4B4B4B"/>
                </a:solidFill>
                <a:latin typeface="Verdana" pitchFamily="34" charset="0"/>
              </a:rPr>
              <a:t>memory </a:t>
            </a:r>
            <a:r>
              <a:rPr lang="zh-CN" altLang="en-US" dirty="0">
                <a:solidFill>
                  <a:srgbClr val="4B4B4B"/>
                </a:solidFill>
                <a:latin typeface="Verdana" pitchFamily="34" charset="0"/>
              </a:rPr>
              <a:t>超分（</a:t>
            </a:r>
            <a:r>
              <a:rPr lang="en-US" dirty="0">
                <a:solidFill>
                  <a:srgbClr val="4B4B4B"/>
                </a:solidFill>
                <a:latin typeface="Verdana" pitchFamily="34" charset="0"/>
              </a:rPr>
              <a:t>Overcommit）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支持半虚拟化</a:t>
            </a:r>
            <a:r>
              <a:rPr lang="en-US" dirty="0">
                <a:solidFill>
                  <a:srgbClr val="4B4B4B"/>
                </a:solidFill>
                <a:latin typeface="Verdana" pitchFamily="34" charset="0"/>
              </a:rPr>
              <a:t>I/O （</a:t>
            </a:r>
            <a:r>
              <a:rPr lang="en-US" dirty="0" err="1">
                <a:solidFill>
                  <a:srgbClr val="4B4B4B"/>
                </a:solidFill>
                <a:latin typeface="Verdana" pitchFamily="34" charset="0"/>
              </a:rPr>
              <a:t>virtio</a:t>
            </a:r>
            <a:r>
              <a:rPr lang="en-US" dirty="0">
                <a:solidFill>
                  <a:srgbClr val="4B4B4B"/>
                </a:solidFill>
                <a:latin typeface="Verdana" pitchFamily="34" charset="0"/>
              </a:rPr>
              <a: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支持热插拔 （</a:t>
            </a:r>
            <a:r>
              <a:rPr lang="en-US" dirty="0" err="1">
                <a:solidFill>
                  <a:srgbClr val="4B4B4B"/>
                </a:solidFill>
                <a:latin typeface="Verdana" pitchFamily="34" charset="0"/>
              </a:rPr>
              <a:t>cpu</a:t>
            </a:r>
            <a:r>
              <a:rPr lang="en-US" dirty="0">
                <a:solidFill>
                  <a:srgbClr val="4B4B4B"/>
                </a:solidFill>
                <a:latin typeface="Verdana" pitchFamily="34" charset="0"/>
              </a:rPr>
              <a:t>，</a:t>
            </a:r>
            <a:r>
              <a:rPr lang="zh-CN" altLang="en-US" dirty="0">
                <a:solidFill>
                  <a:srgbClr val="4B4B4B"/>
                </a:solidFill>
                <a:latin typeface="Verdana" pitchFamily="34" charset="0"/>
              </a:rPr>
              <a:t>块设备、网络设备等）</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支持对称多处理（</a:t>
            </a:r>
            <a:r>
              <a:rPr lang="en-US" dirty="0">
                <a:solidFill>
                  <a:srgbClr val="4B4B4B"/>
                </a:solidFill>
                <a:latin typeface="Verdana" pitchFamily="34" charset="0"/>
              </a:rPr>
              <a:t>Symmetric Multi-Processing，</a:t>
            </a:r>
            <a:r>
              <a:rPr lang="zh-CN" altLang="en-US" dirty="0">
                <a:solidFill>
                  <a:srgbClr val="4B4B4B"/>
                </a:solidFill>
                <a:latin typeface="Verdana" pitchFamily="34" charset="0"/>
              </a:rPr>
              <a:t>缩写为 </a:t>
            </a:r>
            <a:r>
              <a:rPr lang="en-US" dirty="0">
                <a:solidFill>
                  <a:srgbClr val="4B4B4B"/>
                </a:solidFill>
                <a:latin typeface="Verdana" pitchFamily="34" charset="0"/>
              </a:rPr>
              <a:t>SMP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支持实时迁移（</a:t>
            </a:r>
            <a:r>
              <a:rPr lang="en-US" dirty="0">
                <a:solidFill>
                  <a:srgbClr val="4B4B4B"/>
                </a:solidFill>
                <a:latin typeface="Verdana" pitchFamily="34" charset="0"/>
              </a:rPr>
              <a:t>Live Migration）</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PCI </a:t>
            </a:r>
            <a:r>
              <a:rPr lang="zh-CN" altLang="en-US" dirty="0">
                <a:solidFill>
                  <a:srgbClr val="4B4B4B"/>
                </a:solidFill>
                <a:latin typeface="Verdana" pitchFamily="34" charset="0"/>
              </a:rPr>
              <a:t>设备直接分配和 单根</a:t>
            </a:r>
            <a:r>
              <a:rPr lang="en-US" dirty="0">
                <a:solidFill>
                  <a:srgbClr val="4B4B4B"/>
                </a:solidFill>
                <a:latin typeface="Verdana" pitchFamily="34" charset="0"/>
              </a:rPr>
              <a:t>I/O </a:t>
            </a:r>
            <a:r>
              <a:rPr lang="zh-CN" altLang="en-US" dirty="0">
                <a:solidFill>
                  <a:srgbClr val="4B4B4B"/>
                </a:solidFill>
                <a:latin typeface="Verdana" pitchFamily="34" charset="0"/>
              </a:rPr>
              <a:t>虚拟化 （</a:t>
            </a:r>
            <a:r>
              <a:rPr lang="en-US" dirty="0">
                <a:solidFill>
                  <a:srgbClr val="4B4B4B"/>
                </a:solidFill>
                <a:latin typeface="Verdana" pitchFamily="34" charset="0"/>
              </a:rPr>
              <a:t>SR-IOV）</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内核同页合并 （</a:t>
            </a:r>
            <a:r>
              <a:rPr lang="en-US" dirty="0">
                <a:solidFill>
                  <a:srgbClr val="4B4B4B"/>
                </a:solidFill>
                <a:latin typeface="Verdana" pitchFamily="34" charset="0"/>
              </a:rPr>
              <a:t>KSM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NUMA （Non-Uniform Memory Access，</a:t>
            </a:r>
            <a:r>
              <a:rPr lang="zh-CN" altLang="en-US" dirty="0">
                <a:solidFill>
                  <a:srgbClr val="4B4B4B"/>
                </a:solidFill>
                <a:latin typeface="Verdana" pitchFamily="34" charset="0"/>
              </a:rPr>
              <a:t>非一致存储访问结构 ）</a:t>
            </a:r>
            <a:endParaRPr lang="zh-CN" altLang="en-US" b="0" i="0" dirty="0">
              <a:solidFill>
                <a:srgbClr val="4B4B4B"/>
              </a:solidFill>
              <a:effectLst/>
              <a:latin typeface="Verdana"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itchFamily="34" charset="0"/>
              </a:rPr>
              <a:t>KVM </a:t>
            </a:r>
            <a:r>
              <a:rPr lang="zh-CN" altLang="en-US" sz="1600" b="1" dirty="0">
                <a:solidFill>
                  <a:srgbClr val="4B4B4B"/>
                </a:solidFill>
                <a:latin typeface="Verdana" pitchFamily="34" charset="0"/>
              </a:rPr>
              <a:t>是实现拦截虚机的 </a:t>
            </a:r>
            <a:r>
              <a:rPr lang="en-US" altLang="zh-CN" sz="1600" b="1" dirty="0">
                <a:solidFill>
                  <a:srgbClr val="4B4B4B"/>
                </a:solidFill>
                <a:latin typeface="Verdana" pitchFamily="34" charset="0"/>
              </a:rPr>
              <a:t>I/O </a:t>
            </a:r>
            <a:r>
              <a:rPr lang="zh-CN" altLang="en-US" sz="1600" b="1" dirty="0">
                <a:solidFill>
                  <a:srgbClr val="4B4B4B"/>
                </a:solidFill>
                <a:latin typeface="Verdana" pitchFamily="34" charset="0"/>
              </a:rPr>
              <a:t>请求的原理：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现代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itchFamily="34" charset="0"/>
              </a:rPr>
              <a:t>X86 </a:t>
            </a:r>
            <a:r>
              <a:rPr lang="zh-CN" altLang="en-US" sz="1600" dirty="0">
                <a:solidFill>
                  <a:srgbClr val="4B4B4B"/>
                </a:solidFill>
                <a:latin typeface="Verdana" pitchFamily="34" charset="0"/>
              </a:rPr>
              <a:t>平台为例，支持虚拟化技术的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带有特别优化过的指令集来控制虚拟化过程。通过这些指令集，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处理。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还可以利用硬件的虚级化增强机制，将客户机在受限模式下对一些特定资源的访问，完全由硬件重定向到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指定的虚拟资源，整个过程不需要暂停客户机的运行和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的设计，使得</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性能更加强大。从 </a:t>
            </a:r>
            <a:r>
              <a:rPr lang="en-US" altLang="zh-CN" sz="1600" dirty="0">
                <a:solidFill>
                  <a:srgbClr val="4B4B4B"/>
                </a:solidFill>
                <a:latin typeface="Verdana" pitchFamily="34" charset="0"/>
              </a:rPr>
              <a:t>2005 </a:t>
            </a:r>
            <a:r>
              <a:rPr lang="zh-CN" altLang="en-US" sz="1600" dirty="0">
                <a:solidFill>
                  <a:srgbClr val="4B4B4B"/>
                </a:solidFill>
                <a:latin typeface="Verdana" pitchFamily="34" charset="0"/>
              </a:rPr>
              <a:t>年开始，</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在其处理器产品线中推广 </a:t>
            </a:r>
            <a:r>
              <a:rPr lang="en-US" altLang="zh-CN" sz="1600" dirty="0">
                <a:solidFill>
                  <a:srgbClr val="4B4B4B"/>
                </a:solidFill>
                <a:latin typeface="Verdana" pitchFamily="34" charset="0"/>
              </a:rPr>
              <a:t>Intel Virtualization Technology </a:t>
            </a:r>
            <a:r>
              <a:rPr lang="zh-CN" altLang="en-US" sz="1600" dirty="0">
                <a:solidFill>
                  <a:srgbClr val="4B4B4B"/>
                </a:solidFill>
                <a:latin typeface="Verdana" pitchFamily="34" charset="0"/>
              </a:rPr>
              <a:t>即 </a:t>
            </a:r>
            <a:r>
              <a:rPr lang="en-US" altLang="zh-CN" sz="1600" dirty="0" err="1">
                <a:solidFill>
                  <a:srgbClr val="4B4B4B"/>
                </a:solidFill>
                <a:latin typeface="Verdana" pitchFamily="34" charset="0"/>
              </a:rPr>
              <a:t>IntelVT</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技术。</a:t>
            </a:r>
            <a:endParaRPr lang="zh-CN" altLang="en-US" sz="1600" b="0" i="0" dirty="0">
              <a:solidFill>
                <a:srgbClr val="4B4B4B"/>
              </a:solidFill>
              <a:effectLst/>
              <a:latin typeface="Verdana"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itchFamily="34" charset="0"/>
              </a:rPr>
              <a:t>libvirt</a:t>
            </a:r>
            <a:r>
              <a:rPr lang="en-US" dirty="0">
                <a:solidFill>
                  <a:srgbClr val="4B4B4B"/>
                </a:solidFill>
                <a:latin typeface="Verdana" pitchFamily="34" charset="0"/>
              </a:rPr>
              <a:t>：</a:t>
            </a:r>
            <a:r>
              <a:rPr lang="zh-CN" altLang="en-US" dirty="0">
                <a:solidFill>
                  <a:srgbClr val="4B4B4B"/>
                </a:solidFill>
                <a:latin typeface="Verdana" pitchFamily="34" charset="0"/>
              </a:rPr>
              <a:t>操作和管理</a:t>
            </a:r>
            <a:r>
              <a:rPr lang="en-US" dirty="0">
                <a:solidFill>
                  <a:srgbClr val="4B4B4B"/>
                </a:solidFill>
                <a:latin typeface="Verdana" pitchFamily="34" charset="0"/>
              </a:rPr>
              <a:t>KVM</a:t>
            </a:r>
            <a:r>
              <a:rPr lang="zh-CN" altLang="en-US" dirty="0">
                <a:solidFill>
                  <a:srgbClr val="4B4B4B"/>
                </a:solidFill>
                <a:latin typeface="Verdana" pitchFamily="34" charset="0"/>
              </a:rPr>
              <a:t>虚机的虚拟化 </a:t>
            </a:r>
            <a:r>
              <a:rPr lang="en-US" dirty="0">
                <a:solidFill>
                  <a:srgbClr val="4B4B4B"/>
                </a:solidFill>
                <a:latin typeface="Verdana" pitchFamily="34" charset="0"/>
              </a:rPr>
              <a:t>API，</a:t>
            </a:r>
            <a:r>
              <a:rPr lang="zh-CN" altLang="en-US" dirty="0">
                <a:solidFill>
                  <a:srgbClr val="4B4B4B"/>
                </a:solidFill>
                <a:latin typeface="Verdana" pitchFamily="34" charset="0"/>
              </a:rPr>
              <a:t>使用 </a:t>
            </a:r>
            <a:r>
              <a:rPr lang="en-US" dirty="0">
                <a:solidFill>
                  <a:srgbClr val="4B4B4B"/>
                </a:solidFill>
                <a:latin typeface="Verdana" pitchFamily="34" charset="0"/>
              </a:rPr>
              <a:t>C </a:t>
            </a:r>
            <a:r>
              <a:rPr lang="zh-CN" altLang="en-US" dirty="0">
                <a:solidFill>
                  <a:srgbClr val="4B4B4B"/>
                </a:solidFill>
                <a:latin typeface="Verdana" pitchFamily="34" charset="0"/>
              </a:rPr>
              <a:t>语言编写，可以由 </a:t>
            </a:r>
            <a:r>
              <a:rPr lang="en-US" dirty="0" err="1">
                <a:solidFill>
                  <a:srgbClr val="4B4B4B"/>
                </a:solidFill>
                <a:latin typeface="Verdana" pitchFamily="34" charset="0"/>
              </a:rPr>
              <a:t>Python,Ruby</a:t>
            </a:r>
            <a:r>
              <a:rPr lang="en-US" dirty="0">
                <a:solidFill>
                  <a:srgbClr val="4B4B4B"/>
                </a:solidFill>
                <a:latin typeface="Verdana" pitchFamily="34" charset="0"/>
              </a:rPr>
              <a:t>, Perl, PHP, Java </a:t>
            </a:r>
            <a:r>
              <a:rPr lang="zh-CN" altLang="en-US" dirty="0">
                <a:solidFill>
                  <a:srgbClr val="4B4B4B"/>
                </a:solidFill>
                <a:latin typeface="Verdana" pitchFamily="34" charset="0"/>
              </a:rPr>
              <a:t>等语言调用。可以操作包括 </a:t>
            </a:r>
            <a:r>
              <a:rPr lang="en-US" dirty="0" err="1">
                <a:solidFill>
                  <a:srgbClr val="4B4B4B"/>
                </a:solidFill>
                <a:latin typeface="Verdana" pitchFamily="34" charset="0"/>
              </a:rPr>
              <a:t>KVM，vmware，XEN，Hyper-v</a:t>
            </a:r>
            <a:r>
              <a:rPr lang="en-US" dirty="0">
                <a:solidFill>
                  <a:srgbClr val="4B4B4B"/>
                </a:solidFill>
                <a:latin typeface="Verdana" pitchFamily="34" charset="0"/>
              </a:rPr>
              <a:t>, LXC </a:t>
            </a:r>
            <a:r>
              <a:rPr lang="zh-CN" altLang="en-US" dirty="0">
                <a:solidFill>
                  <a:srgbClr val="4B4B4B"/>
                </a:solidFill>
                <a:latin typeface="Verdana" pitchFamily="34" charset="0"/>
              </a:rPr>
              <a:t>等 </a:t>
            </a:r>
            <a:r>
              <a:rPr lang="en-US" dirty="0">
                <a:solidFill>
                  <a:srgbClr val="4B4B4B"/>
                </a:solidFill>
                <a:latin typeface="Verdana" pitchFamily="34" charset="0"/>
              </a:rPr>
              <a:t>Hypervisor。</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Virsh</a:t>
            </a:r>
            <a:r>
              <a:rPr lang="en-US" dirty="0">
                <a:solidFill>
                  <a:srgbClr val="4B4B4B"/>
                </a:solidFill>
                <a:latin typeface="Verdana" pitchFamily="34" charset="0"/>
              </a:rPr>
              <a:t>：</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命令行工具 （</a:t>
            </a:r>
            <a:r>
              <a:rPr lang="en-US" dirty="0">
                <a:solidFill>
                  <a:srgbClr val="4B4B4B"/>
                </a:solidFill>
                <a:latin typeface="Verdana" pitchFamily="34" charset="0"/>
              </a:rPr>
              <a:t>CLI）</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-Manager：</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a:t>
            </a:r>
            <a:r>
              <a:rPr lang="en-US" dirty="0">
                <a:solidFill>
                  <a:srgbClr val="4B4B4B"/>
                </a:solidFill>
                <a:latin typeface="Verdana" pitchFamily="34" charset="0"/>
              </a:rPr>
              <a:t>GUI </a:t>
            </a:r>
            <a:r>
              <a:rPr lang="zh-CN" altLang="en-US" dirty="0">
                <a:solidFill>
                  <a:srgbClr val="4B4B4B"/>
                </a:solidFill>
                <a:latin typeface="Verdana" pitchFamily="34" charset="0"/>
              </a:rPr>
              <a:t>工具</a:t>
            </a:r>
            <a:endParaRPr lang="zh-CN" altLang="en-US" dirty="0">
              <a:solidFill>
                <a:srgbClr val="4B4B4B"/>
              </a:solidFill>
              <a:latin typeface="Verdana" pitchFamily="34" charset="0"/>
            </a:endParaRPr>
          </a:p>
          <a:p>
            <a:pPr marL="342900" indent="-342900">
              <a:buFont typeface="+mj-lt"/>
              <a:buAutoNum type="arabicPeriod"/>
            </a:pPr>
            <a:r>
              <a:rPr lang="en-US" dirty="0">
                <a:solidFill>
                  <a:srgbClr val="4B4B4B"/>
                </a:solidFill>
                <a:latin typeface="Verdana" pitchFamily="34" charset="0"/>
              </a:rPr>
              <a:t>virt-v2v：</a:t>
            </a:r>
            <a:r>
              <a:rPr lang="zh-CN" altLang="en-US" dirty="0">
                <a:solidFill>
                  <a:srgbClr val="4B4B4B"/>
                </a:solidFill>
                <a:latin typeface="Verdana" pitchFamily="34" charset="0"/>
              </a:rPr>
              <a:t>虚机格式迁移工具</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 </a:t>
            </a:r>
            <a:r>
              <a:rPr lang="zh-CN" altLang="en-US" dirty="0">
                <a:solidFill>
                  <a:srgbClr val="4B4B4B"/>
                </a:solidFill>
                <a:latin typeface="Verdana" pitchFamily="34" charset="0"/>
              </a:rPr>
              <a:t>工具：包括 </a:t>
            </a:r>
            <a:r>
              <a:rPr lang="en-US" dirty="0" err="1">
                <a:solidFill>
                  <a:srgbClr val="4B4B4B"/>
                </a:solidFill>
                <a:latin typeface="Verdana" pitchFamily="34" charset="0"/>
              </a:rPr>
              <a:t>Virt</a:t>
            </a:r>
            <a:r>
              <a:rPr lang="en-US" dirty="0">
                <a:solidFill>
                  <a:srgbClr val="4B4B4B"/>
                </a:solidFill>
                <a:latin typeface="Verdana" pitchFamily="34" charset="0"/>
              </a:rPr>
              <a:t>-install （</a:t>
            </a:r>
            <a:r>
              <a:rPr lang="zh-CN" altLang="en-US" dirty="0">
                <a:solidFill>
                  <a:srgbClr val="4B4B4B"/>
                </a:solidFill>
                <a:latin typeface="Verdana" pitchFamily="34" charset="0"/>
              </a:rPr>
              <a:t>创建</a:t>
            </a:r>
            <a:r>
              <a:rPr lang="en-US" dirty="0">
                <a:solidFill>
                  <a:srgbClr val="4B4B4B"/>
                </a:solidFill>
                <a:latin typeface="Verdana" pitchFamily="34" charset="0"/>
              </a:rPr>
              <a:t>KVM</a:t>
            </a:r>
            <a:r>
              <a:rPr lang="zh-CN" altLang="en-US" dirty="0">
                <a:solidFill>
                  <a:srgbClr val="4B4B4B"/>
                </a:solidFill>
                <a:latin typeface="Verdana" pitchFamily="34" charset="0"/>
              </a:rPr>
              <a:t>虚机的命令行工具）， </a:t>
            </a:r>
            <a:r>
              <a:rPr lang="en-US" dirty="0" err="1">
                <a:solidFill>
                  <a:srgbClr val="4B4B4B"/>
                </a:solidFill>
                <a:latin typeface="Verdana" pitchFamily="34" charset="0"/>
              </a:rPr>
              <a:t>Virt</a:t>
            </a:r>
            <a:r>
              <a:rPr lang="en-US" dirty="0">
                <a:solidFill>
                  <a:srgbClr val="4B4B4B"/>
                </a:solidFill>
                <a:latin typeface="Verdana" pitchFamily="34" charset="0"/>
              </a:rPr>
              <a:t>-viewer （</a:t>
            </a:r>
            <a:r>
              <a:rPr lang="zh-CN" altLang="en-US" dirty="0">
                <a:solidFill>
                  <a:srgbClr val="4B4B4B"/>
                </a:solidFill>
                <a:latin typeface="Verdana" pitchFamily="34" charset="0"/>
              </a:rPr>
              <a:t>连接到虚机屏幕的工具），</a:t>
            </a:r>
            <a:r>
              <a:rPr lang="en-US" dirty="0" err="1">
                <a:solidFill>
                  <a:srgbClr val="4B4B4B"/>
                </a:solidFill>
                <a:latin typeface="Verdana" pitchFamily="34" charset="0"/>
              </a:rPr>
              <a:t>Virt</a:t>
            </a:r>
            <a:r>
              <a:rPr lang="en-US" dirty="0">
                <a:solidFill>
                  <a:srgbClr val="4B4B4B"/>
                </a:solidFill>
                <a:latin typeface="Verdana" pitchFamily="34" charset="0"/>
              </a:rPr>
              <a:t>-clone（</a:t>
            </a:r>
            <a:r>
              <a:rPr lang="zh-CN" altLang="en-US" dirty="0">
                <a:solidFill>
                  <a:srgbClr val="4B4B4B"/>
                </a:solidFill>
                <a:latin typeface="Verdana" pitchFamily="34" charset="0"/>
              </a:rPr>
              <a:t>虚机克隆工具），</a:t>
            </a:r>
            <a:r>
              <a:rPr lang="en-US" dirty="0" err="1">
                <a:solidFill>
                  <a:srgbClr val="4B4B4B"/>
                </a:solidFill>
                <a:latin typeface="Verdana" pitchFamily="34" charset="0"/>
              </a:rPr>
              <a:t>virt</a:t>
            </a:r>
            <a:r>
              <a:rPr lang="en-US" dirty="0">
                <a:solidFill>
                  <a:srgbClr val="4B4B4B"/>
                </a:solidFill>
                <a:latin typeface="Verdana" pitchFamily="34" charset="0"/>
              </a:rPr>
              <a:t>-top </a:t>
            </a:r>
            <a:r>
              <a:rPr lang="zh-CN" altLang="en-US" dirty="0">
                <a:solidFill>
                  <a:srgbClr val="4B4B4B"/>
                </a:solidFill>
                <a:latin typeface="Verdana" pitchFamily="34" charset="0"/>
              </a:rPr>
              <a:t>等</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sVirt</a:t>
            </a:r>
            <a:r>
              <a:rPr lang="en-US" dirty="0">
                <a:solidFill>
                  <a:srgbClr val="4B4B4B"/>
                </a:solidFill>
                <a:latin typeface="Verdana" pitchFamily="34" charset="0"/>
              </a:rPr>
              <a:t>：</a:t>
            </a:r>
            <a:r>
              <a:rPr lang="zh-CN" altLang="en-US" dirty="0">
                <a:solidFill>
                  <a:srgbClr val="4B4B4B"/>
                </a:solidFill>
                <a:latin typeface="Verdana" pitchFamily="34" charset="0"/>
              </a:rPr>
              <a:t>安全工具</a:t>
            </a:r>
            <a:endParaRPr lang="zh-CN" altLang="en-US" b="0" i="0" dirty="0">
              <a:solidFill>
                <a:srgbClr val="4B4B4B"/>
              </a:solidFill>
              <a:effectLst/>
              <a:latin typeface="Verdana"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itchFamily="34" charset="0"/>
              </a:rPr>
              <a:t>QEMU-KVM</a:t>
            </a:r>
            <a:r>
              <a:rPr lang="zh-CN" altLang="en-US" sz="1400" b="1" dirty="0">
                <a:solidFill>
                  <a:srgbClr val="4B4B4B"/>
                </a:solidFill>
                <a:latin typeface="Verdana" pitchFamily="34" charset="0"/>
              </a:rPr>
              <a:t>：</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其实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原本不是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的一部分，它自己就是一个纯软件实现的虚拟化系统，所以其性能低下。但是，</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代码中包含整套的虚拟机实现，包括处理器虚拟化，内存虚拟化，以及 </a:t>
            </a: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需要使用到的虚拟设备模拟（网卡、显卡、存储控制器和硬盘等）。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为了简化代码，</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在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的基础上做了修改。</a:t>
            </a:r>
            <a:r>
              <a:rPr lang="en-US" altLang="zh-CN" sz="1400" dirty="0">
                <a:solidFill>
                  <a:srgbClr val="4B4B4B"/>
                </a:solidFill>
                <a:latin typeface="Verdana" pitchFamily="34" charset="0"/>
              </a:rPr>
              <a:t>VM </a:t>
            </a:r>
            <a:r>
              <a:rPr lang="zh-CN" altLang="en-US" sz="1400" dirty="0">
                <a:solidFill>
                  <a:srgbClr val="4B4B4B"/>
                </a:solidFill>
                <a:latin typeface="Verdana" pitchFamily="34" charset="0"/>
              </a:rPr>
              <a:t>运行期间，</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会通过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模块提供的系统调用进入内核，由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负责将虚拟机置于处理的特殊模式运行。遇到虚机进行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操作，</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会从上次的系统调用出口处返回 </a:t>
            </a: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，由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来负责解析和模拟这些设备。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从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的角度看，也可以说是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使用了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自己实现的。</a:t>
            </a:r>
            <a:endParaRPr lang="zh-CN" altLang="en-US" sz="1400" b="0" i="0" dirty="0">
              <a:solidFill>
                <a:srgbClr val="4B4B4B"/>
              </a:solidFill>
              <a:effectLst/>
              <a:latin typeface="Verdana"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itchFamily="34" charset="0"/>
              </a:rPr>
              <a:t>KVM</a:t>
            </a:r>
            <a:r>
              <a:rPr lang="zh-CN" altLang="en-US" sz="1600" b="1" dirty="0">
                <a:solidFill>
                  <a:srgbClr val="4B4B4B"/>
                </a:solidFill>
                <a:latin typeface="Verdana" pitchFamily="34" charset="0"/>
              </a:rPr>
              <a:t>：</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内核模块在运行时按需加载进入内核空间运行。</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本身不执行任何设备模拟，需要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通过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接口设置一个 </a:t>
            </a:r>
            <a:r>
              <a:rPr lang="en-US" altLang="zh-CN" sz="1600" dirty="0">
                <a:solidFill>
                  <a:srgbClr val="4B4B4B"/>
                </a:solidFill>
                <a:latin typeface="Verdana" pitchFamily="34" charset="0"/>
              </a:rPr>
              <a:t>GUEST OS </a:t>
            </a:r>
            <a:r>
              <a:rPr lang="zh-CN" altLang="en-US" sz="1600" dirty="0">
                <a:solidFill>
                  <a:srgbClr val="4B4B4B"/>
                </a:solidFill>
                <a:latin typeface="Verdana" pitchFamily="34" charset="0"/>
              </a:rPr>
              <a:t>的地址空间，向它提供模拟的 </a:t>
            </a:r>
            <a:r>
              <a:rPr lang="en-US" altLang="zh-CN" sz="1600" dirty="0">
                <a:solidFill>
                  <a:srgbClr val="4B4B4B"/>
                </a:solidFill>
                <a:latin typeface="Verdana" pitchFamily="34" charset="0"/>
              </a:rPr>
              <a:t>I/O </a:t>
            </a:r>
            <a:r>
              <a:rPr lang="zh-CN" altLang="en-US" sz="1600" dirty="0">
                <a:solidFill>
                  <a:srgbClr val="4B4B4B"/>
                </a:solidFill>
                <a:latin typeface="Verdana" pitchFamily="34" charset="0"/>
              </a:rPr>
              <a:t>设备，并将它的视频显示映射回宿主机的显示屏。它是</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虚机的核心部分，其主要功能是初始化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硬件，打开虚拟化模式，然后将虚拟客户机运行在虚拟机模式下，并对虚机的运行提供一定的支持。以在 </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上运行为例，</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模块被加载的时候，它：</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首先初始化内部的数据结构；</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做好准备后，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模块检测当前的 </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，然后打开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控制及存取 </a:t>
            </a:r>
            <a:r>
              <a:rPr lang="en-US" altLang="zh-CN" sz="1600" dirty="0">
                <a:solidFill>
                  <a:srgbClr val="4B4B4B"/>
                </a:solidFill>
                <a:latin typeface="Verdana" pitchFamily="34" charset="0"/>
              </a:rPr>
              <a:t>CR4 </a:t>
            </a:r>
            <a:r>
              <a:rPr lang="zh-CN" altLang="en-US" sz="1600" dirty="0">
                <a:solidFill>
                  <a:srgbClr val="4B4B4B"/>
                </a:solidFill>
                <a:latin typeface="Verdana" pitchFamily="34" charset="0"/>
              </a:rPr>
              <a:t>的虚拟化模式开关，并通过执行 </a:t>
            </a:r>
            <a:r>
              <a:rPr lang="en-US" altLang="zh-CN" sz="1600" dirty="0">
                <a:solidFill>
                  <a:srgbClr val="4B4B4B"/>
                </a:solidFill>
                <a:latin typeface="Verdana" pitchFamily="34" charset="0"/>
              </a:rPr>
              <a:t>VMXON </a:t>
            </a:r>
            <a:r>
              <a:rPr lang="zh-CN" altLang="en-US" sz="1600" dirty="0">
                <a:solidFill>
                  <a:srgbClr val="4B4B4B"/>
                </a:solidFill>
                <a:latin typeface="Verdana" pitchFamily="34" charset="0"/>
              </a:rPr>
              <a:t>指令将宿主操作系统置于虚拟化模式的根模式；</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最后，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模块创建特殊设备文件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并等待来自用户空间的指令。</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接下来的虚机的创建和运行将是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和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相互配合的过程。两者的通信接口主要是一系列针对特殊设备文件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的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调用。其中最重要的是创建虚机。它可以理解成</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为了某个特定的虚机创建对应的内核数据结构，同时，</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返回一个文件句柄来代表所创建的虚机。</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为每一个 </a:t>
            </a:r>
            <a:r>
              <a:rPr lang="en-US" altLang="zh-CN" sz="1600" dirty="0">
                <a:solidFill>
                  <a:srgbClr val="4B4B4B"/>
                </a:solidFill>
                <a:latin typeface="Verdana" pitchFamily="34" charset="0"/>
              </a:rPr>
              <a:t>vCPU </a:t>
            </a:r>
            <a:r>
              <a:rPr lang="zh-CN" altLang="en-US" sz="1600" dirty="0">
                <a:solidFill>
                  <a:srgbClr val="4B4B4B"/>
                </a:solidFill>
                <a:latin typeface="Verdana" pitchFamily="34" charset="0"/>
              </a:rPr>
              <a:t>生成对应的文件句柄，对其相应地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调用，就可以对</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进行管理。其中最重要的就是“执行虚拟处理器”。通过它，虚机在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捕捉到，</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在保存现场之后自动切换到根模式，由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决定如何处理。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除了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的虚拟化，内存虚拟化也由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实现。实际上，内存虚拟化往往是一个虚机实现中最复杂的部分。</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中的内存管理单元 </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是通过页表的形式将程序运行的虚拟地址转换成实际物理地址。在虚拟机模式下，</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itchFamily="34" charset="0"/>
              </a:rPr>
              <a:t>X86 </a:t>
            </a:r>
            <a:r>
              <a:rPr lang="zh-CN" altLang="en-US" dirty="0">
                <a:solidFill>
                  <a:srgbClr val="4B4B4B"/>
                </a:solidFill>
                <a:latin typeface="Verdana" pitchFamily="34" charset="0"/>
              </a:rPr>
              <a:t>操作系统是设计在直接运行在裸硬件设备上的，因此它们自动认为它们完全占有计算机硬件。</a:t>
            </a:r>
            <a:r>
              <a:rPr lang="en-US" altLang="zh-CN" dirty="0">
                <a:solidFill>
                  <a:srgbClr val="4B4B4B"/>
                </a:solidFill>
                <a:latin typeface="Verdana" pitchFamily="34" charset="0"/>
              </a:rPr>
              <a:t>x86 </a:t>
            </a:r>
            <a:r>
              <a:rPr lang="zh-CN" altLang="en-US" dirty="0">
                <a:solidFill>
                  <a:srgbClr val="4B4B4B"/>
                </a:solidFill>
                <a:latin typeface="Verdana" pitchFamily="34" charset="0"/>
              </a:rPr>
              <a:t>架构提供四个特权级别给操作系统和应用程序来访问硬件。 </a:t>
            </a:r>
            <a:r>
              <a:rPr lang="en-US" altLang="zh-CN" dirty="0">
                <a:solidFill>
                  <a:srgbClr val="4B4B4B"/>
                </a:solidFill>
                <a:latin typeface="Verdana" pitchFamily="34" charset="0"/>
              </a:rPr>
              <a:t>Ring </a:t>
            </a:r>
            <a:r>
              <a:rPr lang="zh-CN" altLang="en-US" dirty="0">
                <a:solidFill>
                  <a:srgbClr val="4B4B4B"/>
                </a:solidFill>
                <a:latin typeface="Verdana" pitchFamily="34" charset="0"/>
              </a:rPr>
              <a:t>是指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的运行级别，</a:t>
            </a:r>
            <a:r>
              <a:rPr lang="en-US" altLang="zh-CN" dirty="0">
                <a:solidFill>
                  <a:srgbClr val="4B4B4B"/>
                </a:solidFill>
                <a:latin typeface="Verdana" pitchFamily="34" charset="0"/>
              </a:rPr>
              <a:t>Ring 0</a:t>
            </a:r>
            <a:r>
              <a:rPr lang="zh-CN" altLang="en-US" dirty="0">
                <a:solidFill>
                  <a:srgbClr val="4B4B4B"/>
                </a:solidFill>
                <a:latin typeface="Verdana" pitchFamily="34" charset="0"/>
              </a:rPr>
              <a:t>是最高级别，</a:t>
            </a:r>
            <a:r>
              <a:rPr lang="en-US" altLang="zh-CN" dirty="0">
                <a:solidFill>
                  <a:srgbClr val="4B4B4B"/>
                </a:solidFill>
                <a:latin typeface="Verdana" pitchFamily="34" charset="0"/>
              </a:rPr>
              <a:t>Ring1</a:t>
            </a:r>
            <a:r>
              <a:rPr lang="zh-CN" altLang="en-US" dirty="0">
                <a:solidFill>
                  <a:srgbClr val="4B4B4B"/>
                </a:solidFill>
                <a:latin typeface="Verdana" pitchFamily="34" charset="0"/>
              </a:rPr>
              <a:t>次之，</a:t>
            </a:r>
            <a:r>
              <a:rPr lang="en-US" altLang="zh-CN" dirty="0">
                <a:solidFill>
                  <a:srgbClr val="4B4B4B"/>
                </a:solidFill>
                <a:latin typeface="Verdana" pitchFamily="34" charset="0"/>
              </a:rPr>
              <a:t>Ring2</a:t>
            </a:r>
            <a:r>
              <a:rPr lang="zh-CN" altLang="en-US" dirty="0">
                <a:solidFill>
                  <a:srgbClr val="4B4B4B"/>
                </a:solidFill>
                <a:latin typeface="Verdana" pitchFamily="34" charset="0"/>
              </a:rPr>
              <a:t>更次之</a:t>
            </a:r>
            <a:r>
              <a:rPr lang="en-US" altLang="zh-CN" dirty="0">
                <a:solidFill>
                  <a:srgbClr val="4B4B4B"/>
                </a:solidFill>
                <a:latin typeface="Verdana" pitchFamily="34" charset="0"/>
              </a:rPr>
              <a:t>…… </a:t>
            </a:r>
            <a:r>
              <a:rPr lang="zh-CN" altLang="en-US" dirty="0">
                <a:solidFill>
                  <a:srgbClr val="4B4B4B"/>
                </a:solidFill>
                <a:latin typeface="Verdana" pitchFamily="34" charset="0"/>
              </a:rPr>
              <a:t>就 </a:t>
            </a:r>
            <a:r>
              <a:rPr lang="en-US" altLang="zh-CN" dirty="0">
                <a:solidFill>
                  <a:srgbClr val="4B4B4B"/>
                </a:solidFill>
                <a:latin typeface="Verdana" pitchFamily="34" charset="0"/>
              </a:rPr>
              <a:t>Linux+x86 </a:t>
            </a:r>
            <a:r>
              <a:rPr lang="zh-CN" altLang="en-US" dirty="0">
                <a:solidFill>
                  <a:srgbClr val="4B4B4B"/>
                </a:solidFill>
                <a:latin typeface="Verdana" pitchFamily="34" charset="0"/>
              </a:rPr>
              <a:t>来说，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操作系统（内核）需要直接访问硬件和内存，因此它的代码需要运行在最高运行级别  </a:t>
            </a:r>
            <a:r>
              <a:rPr lang="en-US" altLang="zh-CN" dirty="0">
                <a:solidFill>
                  <a:srgbClr val="4B4B4B"/>
                </a:solidFill>
                <a:latin typeface="Verdana" pitchFamily="34" charset="0"/>
              </a:rPr>
              <a:t>Ring0</a:t>
            </a:r>
            <a:r>
              <a:rPr lang="zh-CN" altLang="en-US" dirty="0">
                <a:solidFill>
                  <a:srgbClr val="4B4B4B"/>
                </a:solidFill>
                <a:latin typeface="Verdana" pitchFamily="34" charset="0"/>
              </a:rPr>
              <a:t>上，这样它可以使用特权指令，控制中断、修改页表、访问设备等等。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应用程序的代码运行在最低运行级别上</a:t>
            </a:r>
            <a:r>
              <a:rPr lang="en-US" altLang="zh-CN" dirty="0">
                <a:solidFill>
                  <a:srgbClr val="4B4B4B"/>
                </a:solidFill>
                <a:latin typeface="Verdana" pitchFamily="34" charset="0"/>
              </a:rPr>
              <a:t>ring3</a:t>
            </a:r>
            <a:r>
              <a:rPr lang="zh-CN" altLang="en-US" dirty="0">
                <a:solidFill>
                  <a:srgbClr val="4B4B4B"/>
                </a:solidFill>
                <a:latin typeface="Verdana" pitchFamily="34" charset="0"/>
              </a:rPr>
              <a:t>上，不能做受控操作。如果要做，比如要访问磁盘，写文件，那就要通过执行系统调用（函数），执行系统调用的时候，</a:t>
            </a:r>
            <a:r>
              <a:rPr lang="en-US" altLang="zh-CN" dirty="0">
                <a:solidFill>
                  <a:srgbClr val="4B4B4B"/>
                </a:solidFill>
                <a:latin typeface="Verdana" pitchFamily="34" charset="0"/>
              </a:rPr>
              <a:t>CPU</a:t>
            </a:r>
            <a:r>
              <a:rPr lang="zh-CN" altLang="en-US" dirty="0">
                <a:solidFill>
                  <a:srgbClr val="4B4B4B"/>
                </a:solidFill>
                <a:latin typeface="Verdana" pitchFamily="34" charset="0"/>
              </a:rPr>
              <a:t>的运行级别会发生从</a:t>
            </a:r>
            <a:r>
              <a:rPr lang="en-US" altLang="zh-CN" dirty="0">
                <a:solidFill>
                  <a:srgbClr val="4B4B4B"/>
                </a:solidFill>
                <a:latin typeface="Verdana" pitchFamily="34" charset="0"/>
              </a:rPr>
              <a:t>ring3</a:t>
            </a:r>
            <a:r>
              <a:rPr lang="zh-CN" altLang="en-US" dirty="0">
                <a:solidFill>
                  <a:srgbClr val="4B4B4B"/>
                </a:solidFill>
                <a:latin typeface="Verdana" pitchFamily="34" charset="0"/>
              </a:rPr>
              <a:t>到</a:t>
            </a:r>
            <a:r>
              <a:rPr lang="en-US" altLang="zh-CN" dirty="0">
                <a:solidFill>
                  <a:srgbClr val="4B4B4B"/>
                </a:solidFill>
                <a:latin typeface="Verdana" pitchFamily="34" charset="0"/>
              </a:rPr>
              <a:t>ring0</a:t>
            </a:r>
            <a:r>
              <a:rPr lang="zh-CN" altLang="en-US" dirty="0">
                <a:solidFill>
                  <a:srgbClr val="4B4B4B"/>
                </a:solidFill>
                <a:latin typeface="Verdana" pitchFamily="34" charset="0"/>
              </a:rPr>
              <a:t>的切换，并跳转到系统调用对应的内核代码位置执行，这样内核就为你完成了设备访问，完成之后再从</a:t>
            </a:r>
            <a:r>
              <a:rPr lang="en-US" altLang="zh-CN" dirty="0">
                <a:solidFill>
                  <a:srgbClr val="4B4B4B"/>
                </a:solidFill>
                <a:latin typeface="Verdana" pitchFamily="34" charset="0"/>
              </a:rPr>
              <a:t>ring0</a:t>
            </a:r>
            <a:r>
              <a:rPr lang="zh-CN" altLang="en-US" dirty="0">
                <a:solidFill>
                  <a:srgbClr val="4B4B4B"/>
                </a:solidFill>
                <a:latin typeface="Verdana" pitchFamily="34" charset="0"/>
              </a:rPr>
              <a:t>返回</a:t>
            </a:r>
            <a:r>
              <a:rPr lang="en-US" altLang="zh-CN" dirty="0">
                <a:solidFill>
                  <a:srgbClr val="4B4B4B"/>
                </a:solidFill>
                <a:latin typeface="Verdana" pitchFamily="34" charset="0"/>
              </a:rPr>
              <a:t>ring3</a:t>
            </a:r>
            <a:r>
              <a:rPr lang="zh-CN" altLang="en-US" dirty="0">
                <a:solidFill>
                  <a:srgbClr val="4B4B4B"/>
                </a:solidFill>
                <a:latin typeface="Verdana" pitchFamily="34" charset="0"/>
              </a:rPr>
              <a:t>。这个过程也称作用户态和内核态的切换。</a:t>
            </a:r>
            <a:endParaRPr lang="zh-CN" altLang="en-US" b="0" i="0" dirty="0">
              <a:solidFill>
                <a:srgbClr val="4B4B4B"/>
              </a:solidFill>
              <a:effectLst/>
              <a:latin typeface="Verdana"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itchFamily="34" charset="0"/>
              </a:rPr>
              <a:t>客户操作系统运行在 </a:t>
            </a:r>
            <a:r>
              <a:rPr lang="en-US" altLang="zh-CN" dirty="0">
                <a:solidFill>
                  <a:srgbClr val="4B4B4B"/>
                </a:solidFill>
                <a:latin typeface="Verdana" pitchFamily="34" charset="0"/>
              </a:rPr>
              <a:t>Ring 1</a:t>
            </a:r>
            <a:r>
              <a:rPr lang="zh-CN" altLang="en-US" dirty="0">
                <a:solidFill>
                  <a:srgbClr val="4B4B4B"/>
                </a:solidFill>
                <a:latin typeface="Verdana" pitchFamily="34" charset="0"/>
              </a:rPr>
              <a:t>，它在执行特权指令时，会触发异常（</a:t>
            </a:r>
            <a:r>
              <a:rPr lang="en-US" altLang="zh-CN" dirty="0">
                <a:solidFill>
                  <a:srgbClr val="4B4B4B"/>
                </a:solidFill>
                <a:latin typeface="Verdana" pitchFamily="34" charset="0"/>
              </a:rPr>
              <a:t>CPU</a:t>
            </a:r>
            <a:r>
              <a:rPr lang="zh-CN" altLang="en-US" dirty="0">
                <a:solidFill>
                  <a:srgbClr val="4B4B4B"/>
                </a:solidFill>
                <a:latin typeface="Verdana" pitchFamily="34" charset="0"/>
              </a:rPr>
              <a:t>的机制，没权限的指令会触发异常），然后 </a:t>
            </a:r>
            <a:r>
              <a:rPr lang="en-US" altLang="zh-CN" dirty="0">
                <a:solidFill>
                  <a:srgbClr val="4B4B4B"/>
                </a:solidFill>
                <a:latin typeface="Verdana" pitchFamily="34" charset="0"/>
              </a:rPr>
              <a:t>VMM </a:t>
            </a:r>
            <a:r>
              <a:rPr lang="zh-CN" altLang="en-US" dirty="0">
                <a:solidFill>
                  <a:srgbClr val="4B4B4B"/>
                </a:solidFill>
                <a:latin typeface="Verdana"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itchFamily="34" charset="0"/>
              </a:rPr>
              <a:t>半虚拟化的思想就是，修改操作系统内核，替换掉不能虚拟化的指令，</a:t>
            </a:r>
            <a:r>
              <a:rPr lang="zh-CN" altLang="en-US" u="sng" dirty="0">
                <a:solidFill>
                  <a:srgbClr val="4B4B4B"/>
                </a:solidFill>
                <a:latin typeface="Verdana" pitchFamily="34" charset="0"/>
              </a:rPr>
              <a:t>通过超级调用（</a:t>
            </a:r>
            <a:r>
              <a:rPr lang="en-US" altLang="zh-CN" u="sng" dirty="0" err="1">
                <a:solidFill>
                  <a:srgbClr val="4B4B4B"/>
                </a:solidFill>
                <a:latin typeface="Verdana" pitchFamily="34" charset="0"/>
              </a:rPr>
              <a:t>hypercall</a:t>
            </a:r>
            <a:r>
              <a:rPr lang="zh-CN" altLang="en-US" u="sng" dirty="0">
                <a:solidFill>
                  <a:srgbClr val="4B4B4B"/>
                </a:solidFill>
                <a:latin typeface="Verdana" pitchFamily="34" charset="0"/>
              </a:rPr>
              <a:t>）直接和底层的虚拟化层</a:t>
            </a:r>
            <a:r>
              <a:rPr lang="en-US" altLang="zh-CN" u="sng" dirty="0">
                <a:solidFill>
                  <a:srgbClr val="4B4B4B"/>
                </a:solidFill>
                <a:latin typeface="Verdana" pitchFamily="34" charset="0"/>
              </a:rPr>
              <a:t>hypervisor</a:t>
            </a:r>
            <a:r>
              <a:rPr lang="zh-CN" altLang="en-US" u="sng" dirty="0">
                <a:solidFill>
                  <a:srgbClr val="4B4B4B"/>
                </a:solidFill>
                <a:latin typeface="Verdana" pitchFamily="34" charset="0"/>
              </a:rPr>
              <a:t>来通讯</a:t>
            </a:r>
            <a:r>
              <a:rPr lang="zh-CN" altLang="en-US" dirty="0">
                <a:solidFill>
                  <a:srgbClr val="4B4B4B"/>
                </a:solidFill>
                <a:latin typeface="Verdana" pitchFamily="34" charset="0"/>
              </a:rPr>
              <a:t>，</a:t>
            </a:r>
            <a:r>
              <a:rPr lang="en-US" altLang="zh-CN" dirty="0">
                <a:solidFill>
                  <a:srgbClr val="4B4B4B"/>
                </a:solidFill>
                <a:latin typeface="Verdana" pitchFamily="34" charset="0"/>
              </a:rPr>
              <a:t>hypervisor </a:t>
            </a:r>
            <a:r>
              <a:rPr lang="zh-CN" altLang="en-US" dirty="0">
                <a:solidFill>
                  <a:srgbClr val="4B4B4B"/>
                </a:solidFill>
                <a:latin typeface="Verdana" pitchFamily="34" charset="0"/>
              </a:rPr>
              <a:t>同时也提供了超级调用接口来满足其他关键内核操作，比如内存管理、中断和时间保持。</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这种做法省去了全虚拟化中的捕获和模拟，大大提高了效率。所以像</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这种半虚拟化技术，客户机操作系统都是有一个专门的定制内核版本，和</a:t>
            </a:r>
            <a:r>
              <a:rPr lang="en-US" altLang="zh-CN" dirty="0">
                <a:solidFill>
                  <a:srgbClr val="4B4B4B"/>
                </a:solidFill>
                <a:latin typeface="Verdana" pitchFamily="34" charset="0"/>
              </a:rPr>
              <a:t>x86</a:t>
            </a:r>
            <a:r>
              <a:rPr lang="zh-CN" altLang="en-US" dirty="0">
                <a:solidFill>
                  <a:srgbClr val="4B4B4B"/>
                </a:solidFill>
                <a:latin typeface="Verdana" pitchFamily="34" charset="0"/>
              </a:rPr>
              <a:t>、</a:t>
            </a:r>
            <a:r>
              <a:rPr lang="en-US" altLang="zh-CN" dirty="0" err="1">
                <a:solidFill>
                  <a:srgbClr val="4B4B4B"/>
                </a:solidFill>
                <a:latin typeface="Verdana" pitchFamily="34" charset="0"/>
              </a:rPr>
              <a:t>mips</a:t>
            </a:r>
            <a:r>
              <a:rPr lang="zh-CN" altLang="en-US" dirty="0">
                <a:solidFill>
                  <a:srgbClr val="4B4B4B"/>
                </a:solidFill>
                <a:latin typeface="Verdana" pitchFamily="34" charset="0"/>
              </a:rPr>
              <a:t>、</a:t>
            </a:r>
            <a:r>
              <a:rPr lang="en-US" altLang="zh-CN" dirty="0">
                <a:solidFill>
                  <a:srgbClr val="4B4B4B"/>
                </a:solidFill>
                <a:latin typeface="Verdana" pitchFamily="34" charset="0"/>
              </a:rPr>
              <a:t>arm</a:t>
            </a:r>
            <a:r>
              <a:rPr lang="zh-CN" altLang="en-US" dirty="0">
                <a:solidFill>
                  <a:srgbClr val="4B4B4B"/>
                </a:solidFill>
                <a:latin typeface="Verdana" pitchFamily="34" charset="0"/>
              </a:rPr>
              <a:t>这些内核版本等价。这样以来，就不会有捕获异常、翻译、模拟的过程了，性能损耗非常低。这就是</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这种半虚拟化架构的优势。这也是为什么</a:t>
            </a:r>
            <a:r>
              <a:rPr lang="en-US" altLang="zh-CN" dirty="0">
                <a:solidFill>
                  <a:srgbClr val="4B4B4B"/>
                </a:solidFill>
                <a:latin typeface="Verdana" pitchFamily="34" charset="0"/>
              </a:rPr>
              <a:t>XEN</a:t>
            </a:r>
            <a:r>
              <a:rPr lang="zh-CN" altLang="en-US" dirty="0">
                <a:solidFill>
                  <a:srgbClr val="4B4B4B"/>
                </a:solidFill>
                <a:latin typeface="Verdana" pitchFamily="34" charset="0"/>
              </a:rPr>
              <a:t>只支持虚拟化</a:t>
            </a:r>
            <a:r>
              <a:rPr lang="en-US" altLang="zh-CN" dirty="0">
                <a:solidFill>
                  <a:srgbClr val="4B4B4B"/>
                </a:solidFill>
                <a:latin typeface="Verdana" pitchFamily="34" charset="0"/>
              </a:rPr>
              <a:t>Linux</a:t>
            </a:r>
            <a:r>
              <a:rPr lang="zh-CN" altLang="en-US" dirty="0">
                <a:solidFill>
                  <a:srgbClr val="4B4B4B"/>
                </a:solidFill>
                <a:latin typeface="Verdana" pitchFamily="34" charset="0"/>
              </a:rPr>
              <a:t>，无法虚拟化</a:t>
            </a:r>
            <a:r>
              <a:rPr lang="en-US" altLang="zh-CN" dirty="0">
                <a:solidFill>
                  <a:srgbClr val="4B4B4B"/>
                </a:solidFill>
                <a:latin typeface="Verdana" pitchFamily="34" charset="0"/>
              </a:rPr>
              <a:t>windows</a:t>
            </a:r>
            <a:r>
              <a:rPr lang="zh-CN" altLang="en-US" dirty="0">
                <a:solidFill>
                  <a:srgbClr val="4B4B4B"/>
                </a:solidFill>
                <a:latin typeface="Verdana" pitchFamily="34" charset="0"/>
              </a:rPr>
              <a:t>原因，微软不改代码啊。</a:t>
            </a:r>
            <a:endParaRPr lang="zh-CN" altLang="en-US" b="0" i="0" dirty="0">
              <a:solidFill>
                <a:srgbClr val="4B4B4B"/>
              </a:solidFill>
              <a:effectLst/>
              <a:latin typeface="Verdana"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itchFamily="34" charset="0"/>
              </a:rPr>
              <a:t>2005</a:t>
            </a:r>
            <a:r>
              <a:rPr lang="zh-CN" altLang="en-US" dirty="0">
                <a:solidFill>
                  <a:srgbClr val="4B4B4B"/>
                </a:solidFill>
                <a:latin typeface="Verdana" pitchFamily="34" charset="0"/>
              </a:rPr>
              <a:t>年后，</a:t>
            </a:r>
            <a:r>
              <a:rPr lang="en-US" dirty="0">
                <a:solidFill>
                  <a:srgbClr val="4B4B4B"/>
                </a:solidFill>
                <a:latin typeface="Verdana" pitchFamily="34" charset="0"/>
              </a:rPr>
              <a:t>CPU</a:t>
            </a:r>
            <a:r>
              <a:rPr lang="zh-CN" altLang="en-US" dirty="0">
                <a:solidFill>
                  <a:srgbClr val="4B4B4B"/>
                </a:solidFill>
                <a:latin typeface="Verdana" pitchFamily="34" charset="0"/>
              </a:rPr>
              <a:t>厂商</a:t>
            </a:r>
            <a:r>
              <a:rPr lang="en-US" dirty="0">
                <a:solidFill>
                  <a:srgbClr val="4B4B4B"/>
                </a:solidFill>
                <a:latin typeface="Verdana" pitchFamily="34" charset="0"/>
              </a:rPr>
              <a:t>Intel </a:t>
            </a:r>
            <a:r>
              <a:rPr lang="zh-CN" altLang="en-US" dirty="0">
                <a:solidFill>
                  <a:srgbClr val="4B4B4B"/>
                </a:solidFill>
                <a:latin typeface="Verdana" pitchFamily="34" charset="0"/>
              </a:rPr>
              <a:t>和 </a:t>
            </a:r>
            <a:r>
              <a:rPr lang="en-US" dirty="0">
                <a:solidFill>
                  <a:srgbClr val="4B4B4B"/>
                </a:solidFill>
                <a:latin typeface="Verdana" pitchFamily="34" charset="0"/>
              </a:rPr>
              <a:t>AMD </a:t>
            </a:r>
            <a:r>
              <a:rPr lang="zh-CN" altLang="en-US" dirty="0">
                <a:solidFill>
                  <a:srgbClr val="4B4B4B"/>
                </a:solidFill>
                <a:latin typeface="Verdana" pitchFamily="34" charset="0"/>
              </a:rPr>
              <a:t>开始支持虚拟化了。 </a:t>
            </a:r>
            <a:r>
              <a:rPr lang="en-US" dirty="0">
                <a:solidFill>
                  <a:srgbClr val="4B4B4B"/>
                </a:solidFill>
                <a:latin typeface="Verdana" pitchFamily="34" charset="0"/>
              </a:rPr>
              <a:t>Intel </a:t>
            </a:r>
            <a:r>
              <a:rPr lang="zh-CN" altLang="en-US" dirty="0">
                <a:solidFill>
                  <a:srgbClr val="4B4B4B"/>
                </a:solidFill>
                <a:latin typeface="Verdana" pitchFamily="34" charset="0"/>
              </a:rPr>
              <a:t>引入了 </a:t>
            </a:r>
            <a:r>
              <a:rPr lang="en-US" dirty="0">
                <a:solidFill>
                  <a:srgbClr val="4B4B4B"/>
                </a:solidFill>
                <a:latin typeface="Verdana" pitchFamily="34" charset="0"/>
              </a:rPr>
              <a:t>Intel-VT （Virtualization Technology）</a:t>
            </a:r>
            <a:r>
              <a:rPr lang="zh-CN" altLang="en-US" dirty="0">
                <a:solidFill>
                  <a:srgbClr val="4B4B4B"/>
                </a:solidFill>
                <a:latin typeface="Verdana" pitchFamily="34" charset="0"/>
              </a:rPr>
              <a:t>技术。 这种 </a:t>
            </a:r>
            <a:r>
              <a:rPr lang="en-US" dirty="0">
                <a:solidFill>
                  <a:srgbClr val="4B4B4B"/>
                </a:solidFill>
                <a:latin typeface="Verdana" pitchFamily="34" charset="0"/>
              </a:rPr>
              <a:t>CPU，</a:t>
            </a:r>
            <a:r>
              <a:rPr lang="zh-CN" altLang="en-US" dirty="0">
                <a:solidFill>
                  <a:srgbClr val="4B4B4B"/>
                </a:solidFill>
                <a:latin typeface="Verdana" pitchFamily="34" charset="0"/>
              </a:rPr>
              <a:t>有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和 </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两种模式，两种模式都支持</a:t>
            </a:r>
            <a:r>
              <a:rPr lang="en-US" dirty="0">
                <a:solidFill>
                  <a:srgbClr val="4B4B4B"/>
                </a:solidFill>
                <a:latin typeface="Verdana" pitchFamily="34" charset="0"/>
              </a:rPr>
              <a:t>Ring 0 ~ Ring 3 </a:t>
            </a:r>
            <a:r>
              <a:rPr lang="zh-CN" altLang="en-US" dirty="0">
                <a:solidFill>
                  <a:srgbClr val="4B4B4B"/>
                </a:solidFill>
                <a:latin typeface="Verdana" pitchFamily="34" charset="0"/>
              </a:rPr>
              <a:t>共 </a:t>
            </a:r>
            <a:r>
              <a:rPr lang="en-US" altLang="zh-CN" dirty="0">
                <a:solidFill>
                  <a:srgbClr val="4B4B4B"/>
                </a:solidFill>
                <a:latin typeface="Verdana" pitchFamily="34" charset="0"/>
              </a:rPr>
              <a:t>4 </a:t>
            </a:r>
            <a:r>
              <a:rPr lang="zh-CN" altLang="en-US" dirty="0">
                <a:solidFill>
                  <a:srgbClr val="4B4B4B"/>
                </a:solidFill>
                <a:latin typeface="Verdana" pitchFamily="34" charset="0"/>
              </a:rPr>
              <a:t>个运行级别。这样，</a:t>
            </a:r>
            <a:r>
              <a:rPr lang="en-US" dirty="0">
                <a:solidFill>
                  <a:srgbClr val="4B4B4B"/>
                </a:solidFill>
                <a:latin typeface="Verdana" pitchFamily="34" charset="0"/>
              </a:rPr>
              <a:t>VMM </a:t>
            </a:r>
            <a:r>
              <a:rPr lang="zh-CN" altLang="en-US" dirty="0">
                <a:solidFill>
                  <a:srgbClr val="4B4B4B"/>
                </a:solidFill>
                <a:latin typeface="Verdana" pitchFamily="34" charset="0"/>
              </a:rPr>
              <a:t>可以运行在 </a:t>
            </a:r>
            <a:r>
              <a:rPr lang="en-US" dirty="0">
                <a:solidFill>
                  <a:srgbClr val="4B4B4B"/>
                </a:solidFill>
                <a:latin typeface="Verdana" pitchFamily="34" charset="0"/>
              </a:rPr>
              <a:t>VMX root operation</a:t>
            </a:r>
            <a:r>
              <a:rPr lang="zh-CN" altLang="en-US" dirty="0">
                <a:solidFill>
                  <a:srgbClr val="4B4B4B"/>
                </a:solidFill>
                <a:latin typeface="Verdana" pitchFamily="34" charset="0"/>
              </a:rPr>
              <a:t>模式下，客户 </a:t>
            </a:r>
            <a:r>
              <a:rPr lang="en-US" dirty="0">
                <a:solidFill>
                  <a:srgbClr val="4B4B4B"/>
                </a:solidFill>
                <a:latin typeface="Verdana" pitchFamily="34" charset="0"/>
              </a:rPr>
              <a:t>OS </a:t>
            </a:r>
            <a:r>
              <a:rPr lang="zh-CN" altLang="en-US" dirty="0">
                <a:solidFill>
                  <a:srgbClr val="4B4B4B"/>
                </a:solidFill>
                <a:latin typeface="Verdana" pitchFamily="34" charset="0"/>
              </a:rPr>
              <a:t>运行在</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itchFamily="34" charset="0"/>
              </a:rPr>
              <a:t>而且两种操作模式可以互相转换。运行在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模式下的 </a:t>
            </a:r>
            <a:r>
              <a:rPr lang="en-US" dirty="0">
                <a:solidFill>
                  <a:srgbClr val="4B4B4B"/>
                </a:solidFill>
                <a:latin typeface="Verdana" pitchFamily="34" charset="0"/>
              </a:rPr>
              <a:t>VMM </a:t>
            </a:r>
            <a:r>
              <a:rPr lang="zh-CN" altLang="en-US" dirty="0">
                <a:solidFill>
                  <a:srgbClr val="4B4B4B"/>
                </a:solidFill>
                <a:latin typeface="Verdana" pitchFamily="34" charset="0"/>
              </a:rPr>
              <a:t>通过显式调用 </a:t>
            </a:r>
            <a:r>
              <a:rPr lang="en-US" dirty="0">
                <a:solidFill>
                  <a:srgbClr val="4B4B4B"/>
                </a:solidFill>
                <a:latin typeface="Verdana" pitchFamily="34" charset="0"/>
              </a:rPr>
              <a:t>VMLAUNCH </a:t>
            </a:r>
            <a:r>
              <a:rPr lang="zh-CN" altLang="en-US" dirty="0">
                <a:solidFill>
                  <a:srgbClr val="4B4B4B"/>
                </a:solidFill>
                <a:latin typeface="Verdana" pitchFamily="34" charset="0"/>
              </a:rPr>
              <a:t>或 </a:t>
            </a:r>
            <a:r>
              <a:rPr lang="en-US" dirty="0">
                <a:solidFill>
                  <a:srgbClr val="4B4B4B"/>
                </a:solidFill>
                <a:latin typeface="Verdana" pitchFamily="34" charset="0"/>
              </a:rPr>
              <a:t>VMRESUME </a:t>
            </a:r>
            <a:r>
              <a:rPr lang="zh-CN" altLang="en-US" dirty="0">
                <a:solidFill>
                  <a:srgbClr val="4B4B4B"/>
                </a:solidFill>
                <a:latin typeface="Verdana" pitchFamily="34" charset="0"/>
              </a:rPr>
              <a:t>指令切换到 </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模式，硬件自动加载 </a:t>
            </a:r>
            <a:r>
              <a:rPr lang="en-US" dirty="0">
                <a:solidFill>
                  <a:srgbClr val="4B4B4B"/>
                </a:solidFill>
                <a:latin typeface="Verdana" pitchFamily="34" charset="0"/>
              </a:rPr>
              <a:t>Guest OS </a:t>
            </a:r>
            <a:r>
              <a:rPr lang="zh-CN" altLang="en-US" dirty="0">
                <a:solidFill>
                  <a:srgbClr val="4B4B4B"/>
                </a:solidFill>
                <a:latin typeface="Verdana" pitchFamily="34" charset="0"/>
              </a:rPr>
              <a:t>的上下文，于是 </a:t>
            </a:r>
            <a:r>
              <a:rPr lang="en-US" dirty="0">
                <a:solidFill>
                  <a:srgbClr val="4B4B4B"/>
                </a:solidFill>
                <a:latin typeface="Verdana" pitchFamily="34" charset="0"/>
              </a:rPr>
              <a:t>Guest OS </a:t>
            </a:r>
            <a:r>
              <a:rPr lang="zh-CN" altLang="en-US" dirty="0">
                <a:solidFill>
                  <a:srgbClr val="4B4B4B"/>
                </a:solidFill>
                <a:latin typeface="Verdana" pitchFamily="34" charset="0"/>
              </a:rPr>
              <a:t>获得运行，这种转换称为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entry。Guest</a:t>
            </a:r>
            <a:r>
              <a:rPr lang="en-US" dirty="0">
                <a:solidFill>
                  <a:srgbClr val="4B4B4B"/>
                </a:solidFill>
                <a:latin typeface="Verdana" pitchFamily="34" charset="0"/>
              </a:rPr>
              <a:t> OS </a:t>
            </a:r>
            <a:r>
              <a:rPr lang="zh-CN" altLang="en-US" dirty="0">
                <a:solidFill>
                  <a:srgbClr val="4B4B4B"/>
                </a:solidFill>
                <a:latin typeface="Verdana" pitchFamily="34" charset="0"/>
              </a:rPr>
              <a:t>运行过程中遇到需要 </a:t>
            </a:r>
            <a:r>
              <a:rPr lang="en-US" dirty="0">
                <a:solidFill>
                  <a:srgbClr val="4B4B4B"/>
                </a:solidFill>
                <a:latin typeface="Verdana" pitchFamily="34" charset="0"/>
              </a:rPr>
              <a:t>VMM </a:t>
            </a:r>
            <a:r>
              <a:rPr lang="zh-CN" altLang="en-US" dirty="0">
                <a:solidFill>
                  <a:srgbClr val="4B4B4B"/>
                </a:solidFill>
                <a:latin typeface="Verdana" pitchFamily="34" charset="0"/>
              </a:rPr>
              <a:t>处理的事件，例如外部中断或缺页异常，或者主动调用 </a:t>
            </a:r>
            <a:r>
              <a:rPr lang="en-US" dirty="0">
                <a:solidFill>
                  <a:srgbClr val="4B4B4B"/>
                </a:solidFill>
                <a:latin typeface="Verdana" pitchFamily="34" charset="0"/>
              </a:rPr>
              <a:t>VMCALL </a:t>
            </a:r>
            <a:r>
              <a:rPr lang="zh-CN" altLang="en-US" dirty="0">
                <a:solidFill>
                  <a:srgbClr val="4B4B4B"/>
                </a:solidFill>
                <a:latin typeface="Verdana" pitchFamily="34" charset="0"/>
              </a:rPr>
              <a:t>指令调用 </a:t>
            </a:r>
            <a:r>
              <a:rPr lang="en-US" dirty="0">
                <a:solidFill>
                  <a:srgbClr val="4B4B4B"/>
                </a:solidFill>
                <a:latin typeface="Verdana" pitchFamily="34" charset="0"/>
              </a:rPr>
              <a:t>VMM </a:t>
            </a:r>
            <a:r>
              <a:rPr lang="zh-CN" altLang="en-US" dirty="0">
                <a:solidFill>
                  <a:srgbClr val="4B4B4B"/>
                </a:solidFill>
                <a:latin typeface="Verdana" pitchFamily="34" charset="0"/>
              </a:rPr>
              <a:t>的服务的时候（与系统调用类似），硬件自动挂起 </a:t>
            </a:r>
            <a:r>
              <a:rPr lang="en-US" dirty="0">
                <a:solidFill>
                  <a:srgbClr val="4B4B4B"/>
                </a:solidFill>
                <a:latin typeface="Verdana" pitchFamily="34" charset="0"/>
              </a:rPr>
              <a:t>Guest OS，</a:t>
            </a:r>
            <a:r>
              <a:rPr lang="zh-CN" altLang="en-US" dirty="0">
                <a:solidFill>
                  <a:srgbClr val="4B4B4B"/>
                </a:solidFill>
                <a:latin typeface="Verdana" pitchFamily="34" charset="0"/>
              </a:rPr>
              <a:t>切换到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模式，恢复 </a:t>
            </a:r>
            <a:r>
              <a:rPr lang="en-US" dirty="0">
                <a:solidFill>
                  <a:srgbClr val="4B4B4B"/>
                </a:solidFill>
                <a:latin typeface="Verdana" pitchFamily="34" charset="0"/>
              </a:rPr>
              <a:t>VMM </a:t>
            </a:r>
            <a:r>
              <a:rPr lang="zh-CN" altLang="en-US" dirty="0">
                <a:solidFill>
                  <a:srgbClr val="4B4B4B"/>
                </a:solidFill>
                <a:latin typeface="Verdana" pitchFamily="34" charset="0"/>
              </a:rPr>
              <a:t>的运行，这种转换称为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exit。VMX</a:t>
            </a:r>
            <a:r>
              <a:rPr lang="en-US" dirty="0">
                <a:solidFill>
                  <a:srgbClr val="4B4B4B"/>
                </a:solidFill>
                <a:latin typeface="Verdana" pitchFamily="34" charset="0"/>
              </a:rPr>
              <a:t> root operation </a:t>
            </a:r>
            <a:r>
              <a:rPr lang="zh-CN" altLang="en-US" dirty="0">
                <a:solidFill>
                  <a:srgbClr val="4B4B4B"/>
                </a:solidFill>
                <a:latin typeface="Verdana" pitchFamily="34" charset="0"/>
              </a:rPr>
              <a:t>模式下软件的行为与在没有 </a:t>
            </a:r>
            <a:r>
              <a:rPr lang="en-US" dirty="0">
                <a:solidFill>
                  <a:srgbClr val="4B4B4B"/>
                </a:solidFill>
                <a:latin typeface="Verdana" pitchFamily="34" charset="0"/>
              </a:rPr>
              <a:t>VT-x </a:t>
            </a:r>
            <a:r>
              <a:rPr lang="zh-CN" altLang="en-US" dirty="0">
                <a:solidFill>
                  <a:srgbClr val="4B4B4B"/>
                </a:solidFill>
                <a:latin typeface="Verdana" pitchFamily="34" charset="0"/>
              </a:rPr>
              <a:t>技术的处理器上的行为基本一致；而</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模式则有很大不同，最主要的区别是此时运行某些指令或遇到某些事件时，发生 </a:t>
            </a:r>
            <a:r>
              <a:rPr lang="en-US" dirty="0">
                <a:solidFill>
                  <a:srgbClr val="4B4B4B"/>
                </a:solidFill>
                <a:latin typeface="Verdana"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itchFamily="34" charset="0"/>
                        </a:rPr>
                        <a:t> </a:t>
                      </a:r>
                      <a:endParaRPr 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利用二进制翻译的全虚拟化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硬件辅助虚拟化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操作系统协助</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半虚拟化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itchFamily="34" charset="0"/>
                        </a:rPr>
                        <a:t>实现技术</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BT</a:t>
                      </a:r>
                      <a:r>
                        <a:rPr lang="zh-CN" altLang="en-US" sz="1200" dirty="0">
                          <a:solidFill>
                            <a:srgbClr val="454545"/>
                          </a:solidFill>
                          <a:effectLst/>
                          <a:latin typeface="Verdana" pitchFamily="34" charset="0"/>
                        </a:rPr>
                        <a:t>和直接执行</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遇到特权指令转到</a:t>
                      </a:r>
                      <a:r>
                        <a:rPr lang="en-US" altLang="zh-CN" sz="1200">
                          <a:solidFill>
                            <a:srgbClr val="454545"/>
                          </a:solidFill>
                          <a:effectLst/>
                          <a:latin typeface="Verdana" pitchFamily="34" charset="0"/>
                        </a:rPr>
                        <a:t>root</a:t>
                      </a:r>
                      <a:r>
                        <a:rPr lang="zh-CN" altLang="en-US" sz="1200">
                          <a:solidFill>
                            <a:srgbClr val="454545"/>
                          </a:solidFill>
                          <a:effectLst/>
                          <a:latin typeface="Verdana" pitchFamily="34" charset="0"/>
                        </a:rPr>
                        <a:t>模式执行</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Hypercall</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客户操作系统修改</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兼容性</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客户操作系统需要修改来支持</a:t>
                      </a:r>
                      <a:r>
                        <a:rPr lang="en-US" altLang="zh-CN" sz="1200">
                          <a:solidFill>
                            <a:srgbClr val="454545"/>
                          </a:solidFill>
                          <a:effectLst/>
                          <a:latin typeface="Verdana" pitchFamily="34" charset="0"/>
                        </a:rPr>
                        <a:t>hypercall</a:t>
                      </a:r>
                      <a:r>
                        <a:rPr lang="zh-CN" altLang="en-US" sz="1200">
                          <a:solidFill>
                            <a:srgbClr val="454545"/>
                          </a:solidFill>
                          <a:effectLst/>
                          <a:latin typeface="Verdana" pitchFamily="34" charset="0"/>
                        </a:rPr>
                        <a:t>，因此它不能运行在物理硬件本身或其他的</a:t>
                      </a:r>
                      <a:r>
                        <a:rPr lang="en-US" altLang="zh-CN" sz="1200">
                          <a:solidFill>
                            <a:srgbClr val="454545"/>
                          </a:solidFill>
                          <a:effectLst/>
                          <a:latin typeface="Verdana" pitchFamily="34" charset="0"/>
                        </a:rPr>
                        <a:t>hypervisor</a:t>
                      </a:r>
                      <a:r>
                        <a:rPr lang="zh-CN" altLang="en-US" sz="1200">
                          <a:solidFill>
                            <a:srgbClr val="454545"/>
                          </a:solidFill>
                          <a:effectLst/>
                          <a:latin typeface="Verdana" pitchFamily="34" charset="0"/>
                        </a:rPr>
                        <a:t>上，兼容性差，不支持</a:t>
                      </a:r>
                      <a:r>
                        <a:rPr lang="en-US" altLang="zh-CN" sz="1200">
                          <a:solidFill>
                            <a:srgbClr val="454545"/>
                          </a:solidFill>
                          <a:effectLst/>
                          <a:latin typeface="Verdana" pitchFamily="34" charset="0"/>
                        </a:rPr>
                        <a:t>Windows</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性能</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差</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全虚拟化下，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需要在两种模式之间切换，带来性能开销；但是，其性能在逐渐逼近半虚拟化。</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好。半虚拟化下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性能开销几乎为</a:t>
                      </a:r>
                      <a:r>
                        <a:rPr lang="en-US" altLang="zh-CN" sz="1200" dirty="0">
                          <a:solidFill>
                            <a:srgbClr val="454545"/>
                          </a:solidFill>
                          <a:effectLst/>
                          <a:latin typeface="Verdana" pitchFamily="34" charset="0"/>
                        </a:rPr>
                        <a:t>0</a:t>
                      </a:r>
                      <a:r>
                        <a:rPr lang="zh-CN" altLang="en-US" sz="1200" dirty="0">
                          <a:solidFill>
                            <a:srgbClr val="454545"/>
                          </a:solidFill>
                          <a:effectLst/>
                          <a:latin typeface="Verdana" pitchFamily="34" charset="0"/>
                        </a:rPr>
                        <a:t>，虚机的性能接近于物理机。</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应用厂商</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Workstation/QEMU/Virtual PC</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ESXi/Microsoft Hyper-V/Xen 3.0/KVM</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Xen</a:t>
                      </a:r>
                      <a:endParaRPr 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itchFamily="34" charset="0"/>
              </a:rPr>
              <a:t>从系统架构来看，目前的商用服务器大体可以分为三类：</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多处理器结构 </a:t>
            </a:r>
            <a:r>
              <a:rPr lang="en-US" altLang="zh-CN" dirty="0">
                <a:solidFill>
                  <a:srgbClr val="4B4B4B"/>
                </a:solidFill>
                <a:latin typeface="Verdana" pitchFamily="34" charset="0"/>
              </a:rPr>
              <a:t>(SMP </a:t>
            </a:r>
            <a:r>
              <a:rPr lang="zh-CN" altLang="en-US" dirty="0">
                <a:solidFill>
                  <a:srgbClr val="4B4B4B"/>
                </a:solidFill>
                <a:latin typeface="Verdana" pitchFamily="34" charset="0"/>
              </a:rPr>
              <a:t>： </a:t>
            </a:r>
            <a:r>
              <a:rPr lang="en-US" altLang="zh-CN" dirty="0">
                <a:solidFill>
                  <a:srgbClr val="4B4B4B"/>
                </a:solidFill>
                <a:latin typeface="Verdana" pitchFamily="34" charset="0"/>
              </a:rPr>
              <a:t>Symmetric Multi-Processor)</a:t>
            </a:r>
            <a:r>
              <a:rPr lang="zh-CN" altLang="en-US" dirty="0">
                <a:solidFill>
                  <a:srgbClr val="4B4B4B"/>
                </a:solidFill>
                <a:latin typeface="Verdana" pitchFamily="34" charset="0"/>
              </a:rPr>
              <a:t>：所有的</a:t>
            </a:r>
            <a:r>
              <a:rPr lang="en-US" altLang="zh-CN" dirty="0">
                <a:solidFill>
                  <a:srgbClr val="4B4B4B"/>
                </a:solidFill>
                <a:latin typeface="Verdana" pitchFamily="34" charset="0"/>
              </a:rPr>
              <a:t>CPU</a:t>
            </a:r>
            <a:r>
              <a:rPr lang="zh-CN" altLang="en-US" dirty="0">
                <a:solidFill>
                  <a:srgbClr val="4B4B4B"/>
                </a:solidFill>
                <a:latin typeface="Verdana" pitchFamily="34" charset="0"/>
              </a:rPr>
              <a:t>共享全部资源，如总线，内存和</a:t>
            </a:r>
            <a:r>
              <a:rPr lang="en-US" altLang="zh-CN" dirty="0">
                <a:solidFill>
                  <a:srgbClr val="4B4B4B"/>
                </a:solidFill>
                <a:latin typeface="Verdana" pitchFamily="34" charset="0"/>
              </a:rPr>
              <a:t>I/O</a:t>
            </a:r>
            <a:r>
              <a:rPr lang="zh-CN" altLang="en-US" dirty="0">
                <a:solidFill>
                  <a:srgbClr val="4B4B4B"/>
                </a:solidFill>
                <a:latin typeface="Verdana" pitchFamily="34" charset="0"/>
              </a:rPr>
              <a:t>系统等，操作系统或管理数据库的复本只有一个，这种系统有一个最大的特点就是共享所有资源。多个</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之间没有区别，平等地访问内存、外设、一个操作系统。</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服务器的主要问题，那就是它的扩展能力非常有限。实验证明，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CPU </a:t>
            </a:r>
            <a:r>
              <a:rPr lang="zh-CN" altLang="en-US" dirty="0">
                <a:solidFill>
                  <a:srgbClr val="4B4B4B"/>
                </a:solidFill>
                <a:latin typeface="Verdana" pitchFamily="34" charset="0"/>
              </a:rPr>
              <a:t>利用率最好的情况是 </a:t>
            </a:r>
            <a:r>
              <a:rPr lang="en-US" altLang="zh-CN" dirty="0">
                <a:solidFill>
                  <a:srgbClr val="4B4B4B"/>
                </a:solidFill>
                <a:latin typeface="Verdana" pitchFamily="34" charset="0"/>
              </a:rPr>
              <a:t>2 </a:t>
            </a:r>
            <a:r>
              <a:rPr lang="zh-CN" altLang="en-US" dirty="0">
                <a:solidFill>
                  <a:srgbClr val="4B4B4B"/>
                </a:solidFill>
                <a:latin typeface="Verdana" pitchFamily="34" charset="0"/>
              </a:rPr>
              <a:t>至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海量并行处理结构 </a:t>
            </a:r>
            <a:r>
              <a:rPr lang="en-US" altLang="zh-CN" dirty="0">
                <a:solidFill>
                  <a:srgbClr val="4B4B4B"/>
                </a:solidFill>
                <a:latin typeface="Verdana" pitchFamily="34" charset="0"/>
              </a:rPr>
              <a:t>(MPP </a:t>
            </a:r>
            <a:r>
              <a:rPr lang="zh-CN" altLang="en-US" dirty="0">
                <a:solidFill>
                  <a:srgbClr val="4B4B4B"/>
                </a:solidFill>
                <a:latin typeface="Verdana" pitchFamily="34" charset="0"/>
              </a:rPr>
              <a:t>： </a:t>
            </a:r>
            <a:r>
              <a:rPr lang="en-US" altLang="zh-CN" dirty="0">
                <a:solidFill>
                  <a:srgbClr val="4B4B4B"/>
                </a:solidFill>
                <a:latin typeface="Verdana" pitchFamily="34" charset="0"/>
              </a:rPr>
              <a:t>Massive Parallel Processing) </a:t>
            </a:r>
            <a:r>
              <a:rPr lang="zh-CN" altLang="en-US" dirty="0">
                <a:solidFill>
                  <a:srgbClr val="4B4B4B"/>
                </a:solidFill>
                <a:latin typeface="Verdana" pitchFamily="34" charset="0"/>
              </a:rPr>
              <a:t>：</a:t>
            </a:r>
            <a:r>
              <a:rPr lang="en-US" altLang="zh-CN" dirty="0">
                <a:solidFill>
                  <a:srgbClr val="4B4B4B"/>
                </a:solidFill>
                <a:latin typeface="Verdana" pitchFamily="34" charset="0"/>
              </a:rPr>
              <a:t>NUMA </a:t>
            </a:r>
            <a:r>
              <a:rPr lang="zh-CN" altLang="en-US" dirty="0">
                <a:solidFill>
                  <a:srgbClr val="4B4B4B"/>
                </a:solidFill>
                <a:latin typeface="Verdana" pitchFamily="34" charset="0"/>
              </a:rPr>
              <a:t>服务器的基本特征是具有多个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模块，每个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模块由多个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如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 </a:t>
            </a:r>
            <a:r>
              <a:rPr lang="zh-CN" altLang="en-US" dirty="0">
                <a:solidFill>
                  <a:srgbClr val="4B4B4B"/>
                </a:solidFill>
                <a:latin typeface="Verdana" pitchFamily="34" charset="0"/>
              </a:rPr>
              <a:t>组成，并且具有独立的本地内存、 </a:t>
            </a:r>
            <a:r>
              <a:rPr lang="en-US" altLang="zh-CN" dirty="0">
                <a:solidFill>
                  <a:srgbClr val="4B4B4B"/>
                </a:solidFill>
                <a:latin typeface="Verdana" pitchFamily="34" charset="0"/>
              </a:rPr>
              <a:t>I/O </a:t>
            </a:r>
            <a:r>
              <a:rPr lang="zh-CN" altLang="en-US" dirty="0">
                <a:solidFill>
                  <a:srgbClr val="4B4B4B"/>
                </a:solidFill>
                <a:latin typeface="Verdana" pitchFamily="34" charset="0"/>
              </a:rPr>
              <a:t>槽口等。在一个物理服务器内可以支持上百个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。但 </a:t>
            </a:r>
            <a:r>
              <a:rPr lang="en-US" altLang="zh-CN" dirty="0">
                <a:solidFill>
                  <a:srgbClr val="4B4B4B"/>
                </a:solidFill>
                <a:latin typeface="Verdana" pitchFamily="34" charset="0"/>
              </a:rPr>
              <a:t>NUMA </a:t>
            </a:r>
            <a:r>
              <a:rPr lang="zh-CN" altLang="en-US" dirty="0">
                <a:solidFill>
                  <a:srgbClr val="4B4B4B"/>
                </a:solidFill>
                <a:latin typeface="Verdana" pitchFamily="34" charset="0"/>
              </a:rPr>
              <a:t>技术同样有一定缺陷，由于访问远地内存的延时远远超过本地内存，因此当 </a:t>
            </a:r>
            <a:r>
              <a:rPr lang="en-US" altLang="zh-CN" dirty="0">
                <a:solidFill>
                  <a:srgbClr val="4B4B4B"/>
                </a:solidFill>
                <a:latin typeface="Verdana" pitchFamily="34" charset="0"/>
              </a:rPr>
              <a:t>CPU </a:t>
            </a:r>
            <a:r>
              <a:rPr lang="zh-CN" altLang="en-US" dirty="0">
                <a:solidFill>
                  <a:srgbClr val="4B4B4B"/>
                </a:solidFill>
                <a:latin typeface="Verdana" pitchFamily="34" charset="0"/>
              </a:rPr>
              <a:t>数量增加时，系统性能无法线性增加。</a:t>
            </a:r>
            <a:endParaRPr lang="zh-CN" altLang="en-US" dirty="0">
              <a:solidFill>
                <a:srgbClr val="4B4B4B"/>
              </a:solidFill>
              <a:latin typeface="Verdana" pitchFamily="34" charset="0"/>
            </a:endParaRPr>
          </a:p>
          <a:p>
            <a:pPr>
              <a:buFont typeface="Arial" charset="0"/>
              <a:buChar char="•"/>
            </a:pPr>
            <a:r>
              <a:rPr lang="en-US" altLang="zh-CN" dirty="0">
                <a:solidFill>
                  <a:srgbClr val="4B4B4B"/>
                </a:solidFill>
                <a:latin typeface="Verdana" pitchFamily="34" charset="0"/>
              </a:rPr>
              <a:t>MPP </a:t>
            </a:r>
            <a:r>
              <a:rPr lang="zh-CN" altLang="en-US" dirty="0">
                <a:solidFill>
                  <a:srgbClr val="4B4B4B"/>
                </a:solidFill>
                <a:latin typeface="Verdana"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模式，也可以配置为非</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模式。单个的节点相互连接起来就形成了一个总系统。</a:t>
            </a:r>
            <a:r>
              <a:rPr lang="en-US" altLang="zh-CN" dirty="0">
                <a:solidFill>
                  <a:srgbClr val="4B4B4B"/>
                </a:solidFill>
                <a:latin typeface="Verdana" pitchFamily="34" charset="0"/>
              </a:rPr>
              <a:t>MPP</a:t>
            </a:r>
            <a:r>
              <a:rPr lang="zh-CN" altLang="en-US" dirty="0">
                <a:solidFill>
                  <a:srgbClr val="4B4B4B"/>
                </a:solidFill>
                <a:latin typeface="Verdana" pitchFamily="34" charset="0"/>
              </a:rPr>
              <a:t>可以近似理解成一个</a:t>
            </a:r>
            <a:r>
              <a:rPr lang="en-US" altLang="zh-CN" dirty="0">
                <a:solidFill>
                  <a:srgbClr val="4B4B4B"/>
                </a:solidFill>
                <a:latin typeface="Verdana" pitchFamily="34" charset="0"/>
              </a:rPr>
              <a:t>SMP</a:t>
            </a:r>
            <a:r>
              <a:rPr lang="zh-CN" altLang="en-US" dirty="0">
                <a:solidFill>
                  <a:srgbClr val="4B4B4B"/>
                </a:solidFill>
                <a:latin typeface="Verdana" pitchFamily="34" charset="0"/>
              </a:rPr>
              <a:t>的横向扩展集群，</a:t>
            </a:r>
            <a:r>
              <a:rPr lang="en-US" altLang="zh-CN" dirty="0">
                <a:solidFill>
                  <a:srgbClr val="4B4B4B"/>
                </a:solidFill>
                <a:latin typeface="Verdana" pitchFamily="34" charset="0"/>
              </a:rPr>
              <a:t>MPP</a:t>
            </a:r>
            <a:r>
              <a:rPr lang="zh-CN" altLang="en-US" dirty="0">
                <a:solidFill>
                  <a:srgbClr val="4B4B4B"/>
                </a:solidFill>
                <a:latin typeface="Verdana" pitchFamily="34" charset="0"/>
              </a:rPr>
              <a:t>一般要依靠软件实现。</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非一致存储访问结构 </a:t>
            </a:r>
            <a:r>
              <a:rPr lang="en-US" altLang="zh-CN" dirty="0">
                <a:solidFill>
                  <a:srgbClr val="4B4B4B"/>
                </a:solidFill>
                <a:latin typeface="Verdana" pitchFamily="34" charset="0"/>
              </a:rPr>
              <a:t>(NUMA </a:t>
            </a:r>
            <a:r>
              <a:rPr lang="zh-CN" altLang="en-US" dirty="0">
                <a:solidFill>
                  <a:srgbClr val="4B4B4B"/>
                </a:solidFill>
                <a:latin typeface="Verdana" pitchFamily="34" charset="0"/>
              </a:rPr>
              <a:t>： </a:t>
            </a:r>
            <a:r>
              <a:rPr lang="en-US" altLang="zh-CN" dirty="0">
                <a:solidFill>
                  <a:srgbClr val="4B4B4B"/>
                </a:solidFill>
                <a:latin typeface="Verdana" pitchFamily="34" charset="0"/>
              </a:rPr>
              <a:t>Non-Uniform Memory Access)</a:t>
            </a:r>
            <a:r>
              <a:rPr lang="zh-CN" altLang="en-US" dirty="0">
                <a:solidFill>
                  <a:srgbClr val="4B4B4B"/>
                </a:solidFill>
                <a:latin typeface="Verdana" pitchFamily="34" charset="0"/>
              </a:rPr>
              <a:t>：它由多个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 </a:t>
            </a:r>
            <a:r>
              <a:rPr lang="zh-CN" altLang="en-US" dirty="0">
                <a:solidFill>
                  <a:srgbClr val="4B4B4B"/>
                </a:solidFill>
                <a:latin typeface="Verdana" pitchFamily="34" charset="0"/>
              </a:rPr>
              <a:t>每个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服务器称节点 </a:t>
            </a:r>
            <a:r>
              <a:rPr lang="en-US" altLang="zh-CN" dirty="0">
                <a:solidFill>
                  <a:srgbClr val="4B4B4B"/>
                </a:solidFill>
                <a:latin typeface="Verdana" pitchFamily="34" charset="0"/>
              </a:rPr>
              <a:t>) </a:t>
            </a:r>
            <a:r>
              <a:rPr lang="zh-CN" altLang="en-US" dirty="0">
                <a:solidFill>
                  <a:srgbClr val="4B4B4B"/>
                </a:solidFill>
                <a:latin typeface="Verdana" pitchFamily="34" charset="0"/>
              </a:rPr>
              <a:t>通过节点互联网络连接而成，每个节点只访问自己的本地资源 </a:t>
            </a:r>
            <a:r>
              <a:rPr lang="en-US" altLang="zh-CN" dirty="0">
                <a:solidFill>
                  <a:srgbClr val="4B4B4B"/>
                </a:solidFill>
                <a:latin typeface="Verdana" pitchFamily="34" charset="0"/>
              </a:rPr>
              <a:t>( </a:t>
            </a:r>
            <a:r>
              <a:rPr lang="zh-CN" altLang="en-US" dirty="0">
                <a:solidFill>
                  <a:srgbClr val="4B4B4B"/>
                </a:solidFill>
                <a:latin typeface="Verdana" pitchFamily="34" charset="0"/>
              </a:rPr>
              <a:t>内存、存储等 </a:t>
            </a:r>
            <a:r>
              <a:rPr lang="en-US" altLang="zh-CN" dirty="0">
                <a:solidFill>
                  <a:srgbClr val="4B4B4B"/>
                </a:solidFill>
                <a:latin typeface="Verdana" pitchFamily="34" charset="0"/>
              </a:rPr>
              <a:t>) </a:t>
            </a:r>
            <a:r>
              <a:rPr lang="zh-CN" altLang="en-US" dirty="0">
                <a:solidFill>
                  <a:srgbClr val="4B4B4B"/>
                </a:solidFill>
                <a:latin typeface="Verdana" pitchFamily="34" charset="0"/>
              </a:rPr>
              <a:t>，是一种完全无共享 </a:t>
            </a:r>
            <a:r>
              <a:rPr lang="en-US" altLang="zh-CN" dirty="0">
                <a:solidFill>
                  <a:srgbClr val="4B4B4B"/>
                </a:solidFill>
                <a:latin typeface="Verdana" pitchFamily="34" charset="0"/>
              </a:rPr>
              <a:t>(Share Nothing) </a:t>
            </a:r>
            <a:r>
              <a:rPr lang="zh-CN" altLang="en-US" dirty="0">
                <a:solidFill>
                  <a:srgbClr val="4B4B4B"/>
                </a:solidFill>
                <a:latin typeface="Verdana" pitchFamily="34" charset="0"/>
              </a:rPr>
              <a:t>结构。</a:t>
            </a:r>
            <a:endParaRPr lang="zh-CN" altLang="en-US" b="0" i="0" dirty="0">
              <a:solidFill>
                <a:srgbClr val="4B4B4B"/>
              </a:solidFill>
              <a:effectLst/>
              <a:latin typeface="Verdana"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itchFamily="34" charset="0"/>
              </a:rPr>
              <a:t>（1）qemu-kvm </a:t>
            </a:r>
            <a:r>
              <a:rPr lang="zh-CN" altLang="en-US" dirty="0">
                <a:solidFill>
                  <a:srgbClr val="4B4B4B"/>
                </a:solidFill>
                <a:latin typeface="Verdana" pitchFamily="34" charset="0"/>
              </a:rPr>
              <a:t>通过对 </a:t>
            </a:r>
            <a:r>
              <a:rPr lang="en-US" altLang="zh-CN" dirty="0">
                <a:solidFill>
                  <a:srgbClr val="4B4B4B"/>
                </a:solidFill>
                <a:latin typeface="Verdana" pitchFamily="34" charset="0"/>
              </a:rPr>
              <a:t>/</a:t>
            </a:r>
            <a:r>
              <a:rPr lang="en-US" dirty="0">
                <a:solidFill>
                  <a:srgbClr val="4B4B4B"/>
                </a:solidFill>
                <a:latin typeface="Verdana" pitchFamily="34" charset="0"/>
              </a:rPr>
              <a:t>dev/</a:t>
            </a:r>
            <a:r>
              <a:rPr lang="en-US" dirty="0" err="1">
                <a:solidFill>
                  <a:srgbClr val="4B4B4B"/>
                </a:solidFill>
                <a:latin typeface="Verdana" pitchFamily="34" charset="0"/>
              </a:rPr>
              <a:t>kvm</a:t>
            </a:r>
            <a:r>
              <a:rPr lang="en-US" dirty="0">
                <a:solidFill>
                  <a:srgbClr val="4B4B4B"/>
                </a:solidFill>
                <a:latin typeface="Verdana" pitchFamily="34" charset="0"/>
              </a:rPr>
              <a:t> </a:t>
            </a:r>
            <a:r>
              <a:rPr lang="zh-CN" altLang="en-US" dirty="0">
                <a:solidFill>
                  <a:srgbClr val="4B4B4B"/>
                </a:solidFill>
                <a:latin typeface="Verdana" pitchFamily="34" charset="0"/>
              </a:rPr>
              <a:t>的 一系列 </a:t>
            </a:r>
            <a:r>
              <a:rPr lang="en-US" dirty="0">
                <a:solidFill>
                  <a:srgbClr val="4B4B4B"/>
                </a:solidFill>
                <a:latin typeface="Verdana" pitchFamily="34" charset="0"/>
              </a:rPr>
              <a:t>ICOTL </a:t>
            </a:r>
            <a:r>
              <a:rPr lang="zh-CN" altLang="en-US" dirty="0">
                <a:solidFill>
                  <a:srgbClr val="4B4B4B"/>
                </a:solidFill>
                <a:latin typeface="Verdana"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itchFamily="34" charset="0"/>
              </a:rPr>
              <a:t>（</a:t>
            </a:r>
            <a:r>
              <a:rPr lang="en-US" altLang="zh-CN" dirty="0">
                <a:solidFill>
                  <a:srgbClr val="4B4B4B"/>
                </a:solidFill>
                <a:latin typeface="Verdana" pitchFamily="34" charset="0"/>
              </a:rPr>
              <a:t>2</a:t>
            </a:r>
            <a:r>
              <a:rPr lang="zh-CN" altLang="en-US" dirty="0">
                <a:solidFill>
                  <a:srgbClr val="4B4B4B"/>
                </a:solidFill>
                <a:latin typeface="Verdana" pitchFamily="34" charset="0"/>
              </a:rPr>
              <a:t>）一个 </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虚机即一个 </a:t>
            </a:r>
            <a:r>
              <a:rPr lang="en-US" altLang="zh-CN" dirty="0">
                <a:solidFill>
                  <a:srgbClr val="4B4B4B"/>
                </a:solidFill>
                <a:latin typeface="Verdana" pitchFamily="34" charset="0"/>
              </a:rPr>
              <a:t>Linux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进程，与其他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进程一样被</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进程调度器调度。</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虚机包括虚拟内存、虚拟</a:t>
            </a:r>
            <a:r>
              <a:rPr lang="en-US" altLang="zh-CN" dirty="0">
                <a:solidFill>
                  <a:srgbClr val="4B4B4B"/>
                </a:solidFill>
                <a:latin typeface="Verdana" pitchFamily="34" charset="0"/>
              </a:rPr>
              <a:t>CPU</a:t>
            </a:r>
            <a:r>
              <a:rPr lang="zh-CN" altLang="en-US" dirty="0">
                <a:solidFill>
                  <a:srgbClr val="4B4B4B"/>
                </a:solidFill>
                <a:latin typeface="Verdana" pitchFamily="34" charset="0"/>
              </a:rPr>
              <a:t>和虚机 </a:t>
            </a:r>
            <a:r>
              <a:rPr lang="en-US" altLang="zh-CN" dirty="0">
                <a:solidFill>
                  <a:srgbClr val="4B4B4B"/>
                </a:solidFill>
                <a:latin typeface="Verdana" pitchFamily="34" charset="0"/>
              </a:rPr>
              <a:t>I/O</a:t>
            </a:r>
            <a:r>
              <a:rPr lang="zh-CN" altLang="en-US" dirty="0">
                <a:solidFill>
                  <a:srgbClr val="4B4B4B"/>
                </a:solidFill>
                <a:latin typeface="Verdana" pitchFamily="34" charset="0"/>
              </a:rPr>
              <a:t>设备，其中，内存和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的虚拟化由 </a:t>
            </a:r>
            <a:r>
              <a:rPr lang="en-US" altLang="zh-CN" dirty="0">
                <a:solidFill>
                  <a:srgbClr val="4B4B4B"/>
                </a:solidFill>
                <a:latin typeface="Verdana" pitchFamily="34" charset="0"/>
              </a:rPr>
              <a:t>KVM </a:t>
            </a:r>
            <a:r>
              <a:rPr lang="zh-CN" altLang="en-US" dirty="0">
                <a:solidFill>
                  <a:srgbClr val="4B4B4B"/>
                </a:solidFill>
                <a:latin typeface="Verdana" pitchFamily="34" charset="0"/>
              </a:rPr>
              <a:t>内核模块负责实现，</a:t>
            </a:r>
            <a:r>
              <a:rPr lang="en-US" altLang="zh-CN" dirty="0">
                <a:solidFill>
                  <a:srgbClr val="4B4B4B"/>
                </a:solidFill>
                <a:latin typeface="Verdana" pitchFamily="34" charset="0"/>
              </a:rPr>
              <a:t>I/O </a:t>
            </a:r>
            <a:r>
              <a:rPr lang="zh-CN" altLang="en-US" dirty="0">
                <a:solidFill>
                  <a:srgbClr val="4B4B4B"/>
                </a:solidFill>
                <a:latin typeface="Verdana" pitchFamily="34" charset="0"/>
              </a:rPr>
              <a:t>设备的虚拟化由 </a:t>
            </a:r>
            <a:r>
              <a:rPr lang="en-US" altLang="zh-CN" dirty="0">
                <a:solidFill>
                  <a:srgbClr val="4B4B4B"/>
                </a:solidFill>
                <a:latin typeface="Verdana" pitchFamily="34" charset="0"/>
              </a:rPr>
              <a:t>QEMU </a:t>
            </a:r>
            <a:r>
              <a:rPr lang="zh-CN" altLang="en-US" dirty="0">
                <a:solidFill>
                  <a:srgbClr val="4B4B4B"/>
                </a:solidFill>
                <a:latin typeface="Verdana" pitchFamily="34" charset="0"/>
              </a:rPr>
              <a:t>负责实现。</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a:t>
            </a:r>
            <a:r>
              <a:rPr lang="zh-CN" altLang="en-US" dirty="0">
                <a:solidFill>
                  <a:srgbClr val="4B4B4B"/>
                </a:solidFill>
                <a:latin typeface="Verdana" pitchFamily="34" charset="0"/>
              </a:rPr>
              <a:t>户机系统的内存是 </a:t>
            </a:r>
            <a:r>
              <a:rPr lang="en-US" altLang="zh-CN" dirty="0" err="1">
                <a:solidFill>
                  <a:srgbClr val="4B4B4B"/>
                </a:solidFill>
                <a:latin typeface="Verdana" pitchFamily="34" charset="0"/>
              </a:rPr>
              <a:t>qumu-kvm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进程的地址空间的一部分。</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4</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虚机的 </a:t>
            </a:r>
            <a:r>
              <a:rPr lang="en-US" altLang="zh-CN" dirty="0">
                <a:solidFill>
                  <a:srgbClr val="4B4B4B"/>
                </a:solidFill>
                <a:latin typeface="Verdana" pitchFamily="34" charset="0"/>
              </a:rPr>
              <a:t>vCPU </a:t>
            </a:r>
            <a:r>
              <a:rPr lang="zh-CN" altLang="en-US" dirty="0">
                <a:solidFill>
                  <a:srgbClr val="4B4B4B"/>
                </a:solidFill>
                <a:latin typeface="Verdana" pitchFamily="34" charset="0"/>
              </a:rPr>
              <a:t>作为 线程运行在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进程的上下文中。</a:t>
            </a:r>
            <a:endParaRPr lang="zh-CN" altLang="en-US" b="0" i="0" dirty="0">
              <a:solidFill>
                <a:srgbClr val="4B4B4B"/>
              </a:solidFill>
              <a:effectLst/>
              <a:latin typeface="Verdana"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itchFamily="34" charset="0"/>
              </a:rPr>
              <a:t>vCPU</a:t>
            </a:r>
            <a:r>
              <a:rPr lang="zh-CN" altLang="en-US" dirty="0">
                <a:solidFill>
                  <a:srgbClr val="4B4B4B"/>
                </a:solidFill>
                <a:latin typeface="Verdana" pitchFamily="34" charset="0"/>
              </a:rPr>
              <a:t>、</a:t>
            </a:r>
            <a:r>
              <a:rPr lang="en-US" altLang="zh-CN" dirty="0">
                <a:solidFill>
                  <a:srgbClr val="4B4B4B"/>
                </a:solidFill>
                <a:latin typeface="Verdana" pitchFamily="34" charset="0"/>
              </a:rPr>
              <a:t>QEMU </a:t>
            </a:r>
            <a:r>
              <a:rPr lang="zh-CN" altLang="en-US" dirty="0">
                <a:solidFill>
                  <a:srgbClr val="4B4B4B"/>
                </a:solidFill>
                <a:latin typeface="Verdana" pitchFamily="34" charset="0"/>
              </a:rPr>
              <a:t>进程、</a:t>
            </a:r>
            <a:r>
              <a:rPr lang="en-US" altLang="zh-CN" dirty="0" smtClean="0">
                <a:solidFill>
                  <a:srgbClr val="4B4B4B"/>
                </a:solidFill>
                <a:latin typeface="Verdana" pitchFamily="34" charset="0"/>
              </a:rPr>
              <a:t>Linux </a:t>
            </a:r>
            <a:r>
              <a:rPr lang="zh-CN" altLang="en-US" dirty="0">
                <a:solidFill>
                  <a:srgbClr val="4B4B4B"/>
                </a:solidFill>
                <a:latin typeface="Verdana" pitchFamily="34" charset="0"/>
              </a:rPr>
              <a:t>进程调度和物理</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charset="0"/>
                <a:ea typeface="Monaco"/>
              </a:rPr>
              <a:t> </a:t>
            </a:r>
            <a:endParaRPr kumimoji="0" lang="en-US" altLang="en-US" sz="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itchFamily="34" charset="0"/>
                        </a:rPr>
                      </a:br>
                      <a:r>
                        <a:rPr lang="en-US" sz="700">
                          <a:solidFill>
                            <a:srgbClr val="454545"/>
                          </a:solidFill>
                          <a:effectLst/>
                          <a:latin typeface="Verdana" pitchFamily="34" charset="0"/>
                        </a:rPr>
                        <a:t>SPICE</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VNC</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RDP</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itchFamily="34" charset="0"/>
                        </a:rPr>
                        <a:t>BIOS</a:t>
                      </a:r>
                      <a:r>
                        <a:rPr lang="zh-CN" altLang="en-US" sz="700">
                          <a:solidFill>
                            <a:srgbClr val="454545"/>
                          </a:solidFill>
                          <a:effectLst/>
                          <a:latin typeface="Verdana" pitchFamily="34" charset="0"/>
                        </a:rPr>
                        <a:t>屏幕显示</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全彩支持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更改分辨率</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多显示器</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多显示器支持（高达</a:t>
                      </a:r>
                      <a:r>
                        <a:rPr lang="en-US" altLang="zh-CN" sz="700">
                          <a:solidFill>
                            <a:srgbClr val="454545"/>
                          </a:solidFill>
                          <a:effectLst/>
                          <a:latin typeface="Verdana" pitchFamily="34" charset="0"/>
                        </a:rPr>
                        <a:t>4</a:t>
                      </a:r>
                      <a:r>
                        <a:rPr lang="zh-CN" altLang="en-US" sz="700">
                          <a:solidFill>
                            <a:srgbClr val="454545"/>
                          </a:solidFill>
                          <a:effectLst/>
                          <a:latin typeface="Verdana" pitchFamily="34" charset="0"/>
                        </a:rPr>
                        <a:t>画面）</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只有一个屏幕</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图像传输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itchFamily="34" charset="0"/>
                        </a:rPr>
                        <a:t>视频播放支持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音频传输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鼠标控制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客户端服务器都可以控制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itchFamily="34" charset="0"/>
                        </a:rPr>
                        <a:t>USB</a:t>
                      </a:r>
                      <a:r>
                        <a:rPr lang="zh-CN" altLang="en-US" sz="700">
                          <a:solidFill>
                            <a:srgbClr val="454545"/>
                          </a:solidFill>
                          <a:effectLst/>
                          <a:latin typeface="Verdana" pitchFamily="34" charset="0"/>
                        </a:rPr>
                        <a:t>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itchFamily="34" charset="0"/>
                        </a:rPr>
                        <a:t>USB</a:t>
                      </a:r>
                      <a:r>
                        <a:rPr lang="zh-CN" altLang="en-US" sz="700">
                          <a:solidFill>
                            <a:srgbClr val="454545"/>
                          </a:solidFill>
                          <a:effectLst/>
                          <a:latin typeface="Verdana" pitchFamily="34" charset="0"/>
                        </a:rPr>
                        <a:t>可以通过网络传输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itchFamily="34" charset="0"/>
                        </a:rPr>
                        <a:t>USB</a:t>
                      </a:r>
                      <a:r>
                        <a:rPr lang="zh-CN" altLang="en-US" sz="700" dirty="0">
                          <a:solidFill>
                            <a:srgbClr val="454545"/>
                          </a:solidFill>
                          <a:effectLst/>
                          <a:latin typeface="Verdana" pitchFamily="34" charset="0"/>
                        </a:rPr>
                        <a:t>可以通过网络传输</a:t>
                      </a:r>
                      <a:endParaRPr lang="zh-CN" altLang="en-US" sz="700" dirty="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itchFamily="34" charset="0"/>
              </a:rPr>
              <a:t>目前常用的协议有</a:t>
            </a:r>
            <a:r>
              <a:rPr lang="en-US" altLang="zh-CN" dirty="0">
                <a:solidFill>
                  <a:srgbClr val="4B4B4B"/>
                </a:solidFill>
                <a:latin typeface="Verdana" pitchFamily="34" charset="0"/>
              </a:rPr>
              <a:t>VNC/SPICE/RDP</a:t>
            </a:r>
            <a:r>
              <a:rPr lang="zh-CN" altLang="en-US" dirty="0">
                <a:solidFill>
                  <a:srgbClr val="4B4B4B"/>
                </a:solidFill>
                <a:latin typeface="Verdana" pitchFamily="34" charset="0"/>
              </a:rPr>
              <a:t>三种，就在这里做一个简单的介绍。</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三种协议的对比</a:t>
            </a:r>
            <a:endParaRPr lang="zh-CN" altLang="en-US" b="0" i="0" dirty="0">
              <a:solidFill>
                <a:srgbClr val="4B4B4B"/>
              </a:solidFill>
              <a:effectLst/>
              <a:latin typeface="Verdana"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charset="0"/>
              </a:rPr>
              <a:t>Most VDI deployments are running Horizon View, </a:t>
            </a:r>
            <a:r>
              <a:rPr lang="en-US" dirty="0" err="1">
                <a:solidFill>
                  <a:srgbClr val="2C2B2B"/>
                </a:solidFill>
                <a:latin typeface="Arial" charset="0"/>
              </a:rPr>
              <a:t>XenDesktop</a:t>
            </a:r>
            <a:r>
              <a:rPr lang="en-US" dirty="0">
                <a:solidFill>
                  <a:srgbClr val="2C2B2B"/>
                </a:solidFill>
                <a:latin typeface="Arial" charset="0"/>
              </a:rPr>
              <a:t>, and XenApp; or other smaller market players such as </a:t>
            </a:r>
            <a:r>
              <a:rPr lang="en-US" dirty="0" err="1">
                <a:solidFill>
                  <a:srgbClr val="2C2B2B"/>
                </a:solidFill>
                <a:latin typeface="Arial" charset="0"/>
              </a:rPr>
              <a:t>vWorkspace</a:t>
            </a:r>
            <a:r>
              <a:rPr lang="en-US" dirty="0">
                <a:solidFill>
                  <a:srgbClr val="2C2B2B"/>
                </a:solidFill>
                <a:latin typeface="Arial" charset="0"/>
              </a:rPr>
              <a:t>, Parallels, and </a:t>
            </a:r>
            <a:r>
              <a:rPr lang="en-US" dirty="0" err="1">
                <a:solidFill>
                  <a:srgbClr val="2C2B2B"/>
                </a:solidFill>
                <a:latin typeface="Arial" charset="0"/>
              </a:rPr>
              <a:t>Ericom</a:t>
            </a:r>
            <a:r>
              <a:rPr lang="en-US" dirty="0">
                <a:solidFill>
                  <a:srgbClr val="2C2B2B"/>
                </a:solidFill>
                <a:latin typeface="Arial"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charset="0"/>
              </a:rPr>
              <a:t>Home </a:t>
            </a:r>
            <a:r>
              <a:rPr lang="en-US" altLang="zh-CN" sz="1600" dirty="0" err="1">
                <a:solidFill>
                  <a:srgbClr val="333333"/>
                </a:solidFill>
                <a:latin typeface="Arial" charset="0"/>
              </a:rPr>
              <a:t>NetWork</a:t>
            </a:r>
            <a:r>
              <a:rPr lang="en-US" altLang="zh-CN" sz="1600" dirty="0">
                <a:solidFill>
                  <a:srgbClr val="333333"/>
                </a:solidFill>
                <a:latin typeface="Arial" charset="0"/>
              </a:rPr>
              <a:t> Device(HND)</a:t>
            </a:r>
            <a:r>
              <a:rPr lang="zh-CN" altLang="en-US" sz="1600" dirty="0">
                <a:solidFill>
                  <a:srgbClr val="333333"/>
                </a:solidFill>
                <a:latin typeface="Arial" charset="0"/>
              </a:rPr>
              <a:t>。这类设备指家庭设备，具有比较大的尺寸及较全面的功能，主要与移动设备区别开来，下属</a:t>
            </a:r>
            <a:r>
              <a:rPr lang="en-US" altLang="zh-CN" sz="1600" dirty="0">
                <a:solidFill>
                  <a:srgbClr val="333333"/>
                </a:solidFill>
                <a:latin typeface="Arial" charset="0"/>
              </a:rPr>
              <a:t>5</a:t>
            </a:r>
            <a:r>
              <a:rPr lang="zh-CN" altLang="en-US" sz="1600" dirty="0">
                <a:solidFill>
                  <a:srgbClr val="333333"/>
                </a:solidFill>
                <a:latin typeface="Arial" charset="0"/>
              </a:rPr>
              <a:t>类设备：</a:t>
            </a:r>
            <a:endParaRPr lang="zh-CN" altLang="en-US" sz="1600" dirty="0">
              <a:solidFill>
                <a:srgbClr val="333333"/>
              </a:solidFill>
              <a:latin typeface="Arial" charset="0"/>
            </a:endParaRPr>
          </a:p>
          <a:p>
            <a:r>
              <a:rPr lang="en-US" altLang="zh-CN" sz="1600" dirty="0">
                <a:solidFill>
                  <a:srgbClr val="333333"/>
                </a:solidFill>
                <a:latin typeface="Arial" charset="0"/>
              </a:rPr>
              <a:t>(1)Digital Media Server(DMS)</a:t>
            </a:r>
            <a:r>
              <a:rPr lang="zh-CN" altLang="en-US" sz="1600" dirty="0">
                <a:solidFill>
                  <a:srgbClr val="333333"/>
                </a:solidFill>
                <a:latin typeface="Arial" charset="0"/>
              </a:rPr>
              <a:t>。数字媒体服务器，提供媒体获取、记录、存储和输出功能。同时，内容保护功能是对</a:t>
            </a:r>
            <a:r>
              <a:rPr lang="en-US" altLang="zh-CN" sz="1600" dirty="0">
                <a:solidFill>
                  <a:srgbClr val="333333"/>
                </a:solidFill>
                <a:latin typeface="Arial" charset="0"/>
              </a:rPr>
              <a:t>DMS</a:t>
            </a:r>
            <a:r>
              <a:rPr lang="zh-CN" altLang="en-US" sz="1600" dirty="0">
                <a:solidFill>
                  <a:srgbClr val="333333"/>
                </a:solidFill>
                <a:latin typeface="Arial" charset="0"/>
              </a:rPr>
              <a:t>的强制要求。</a:t>
            </a:r>
            <a:r>
              <a:rPr lang="en-US" altLang="zh-CN" sz="1600" dirty="0">
                <a:solidFill>
                  <a:srgbClr val="333333"/>
                </a:solidFill>
                <a:latin typeface="Arial" charset="0"/>
              </a:rPr>
              <a:t>DMS</a:t>
            </a:r>
            <a:r>
              <a:rPr lang="zh-CN" altLang="en-US" sz="1600" dirty="0">
                <a:solidFill>
                  <a:srgbClr val="333333"/>
                </a:solidFill>
                <a:latin typeface="Arial" charset="0"/>
              </a:rPr>
              <a:t>总是包含</a:t>
            </a:r>
            <a:r>
              <a:rPr lang="en-US" altLang="zh-CN" sz="1600" dirty="0">
                <a:solidFill>
                  <a:srgbClr val="333333"/>
                </a:solidFill>
                <a:latin typeface="Arial" charset="0"/>
              </a:rPr>
              <a:t>DMP</a:t>
            </a:r>
            <a:r>
              <a:rPr lang="zh-CN" altLang="en-US" sz="1600" dirty="0">
                <a:solidFill>
                  <a:srgbClr val="333333"/>
                </a:solidFill>
                <a:latin typeface="Arial" charset="0"/>
              </a:rPr>
              <a:t>的功能，并且肯能包含其他智能功能，包括设备</a:t>
            </a:r>
            <a:r>
              <a:rPr lang="en-US" altLang="zh-CN" sz="1600" dirty="0">
                <a:solidFill>
                  <a:srgbClr val="333333"/>
                </a:solidFill>
                <a:latin typeface="Arial" charset="0"/>
              </a:rPr>
              <a:t>/</a:t>
            </a:r>
            <a:r>
              <a:rPr lang="zh-CN" altLang="en-US" sz="1600" dirty="0">
                <a:solidFill>
                  <a:srgbClr val="333333"/>
                </a:solidFill>
                <a:latin typeface="Arial" charset="0"/>
              </a:rPr>
              <a:t>用户服务的管理；丰富的用户界面；媒体管理</a:t>
            </a:r>
            <a:r>
              <a:rPr lang="en-US" altLang="zh-CN" sz="1600" dirty="0">
                <a:solidFill>
                  <a:srgbClr val="333333"/>
                </a:solidFill>
                <a:latin typeface="Arial" charset="0"/>
              </a:rPr>
              <a:t>/</a:t>
            </a:r>
            <a:r>
              <a:rPr lang="zh-CN" altLang="en-US" sz="1600" dirty="0">
                <a:solidFill>
                  <a:srgbClr val="333333"/>
                </a:solidFill>
                <a:latin typeface="Arial" charset="0"/>
              </a:rPr>
              <a:t>收集和分发功能。</a:t>
            </a:r>
            <a:r>
              <a:rPr lang="en-US" altLang="zh-CN" sz="1600" dirty="0">
                <a:solidFill>
                  <a:srgbClr val="333333"/>
                </a:solidFill>
                <a:latin typeface="Arial" charset="0"/>
              </a:rPr>
              <a:t>DMS</a:t>
            </a:r>
            <a:r>
              <a:rPr lang="zh-CN" altLang="en-US" sz="1600" dirty="0">
                <a:solidFill>
                  <a:srgbClr val="333333"/>
                </a:solidFill>
                <a:latin typeface="Arial" charset="0"/>
              </a:rPr>
              <a:t>的例子有</a:t>
            </a:r>
            <a:r>
              <a:rPr lang="en-US" altLang="zh-CN" sz="1600" dirty="0">
                <a:solidFill>
                  <a:srgbClr val="333333"/>
                </a:solidFill>
                <a:latin typeface="Arial" charset="0"/>
              </a:rPr>
              <a:t>PC</a:t>
            </a:r>
            <a:r>
              <a:rPr lang="zh-CN" altLang="en-US" sz="1600" dirty="0">
                <a:solidFill>
                  <a:srgbClr val="333333"/>
                </a:solidFill>
                <a:latin typeface="Arial" charset="0"/>
              </a:rPr>
              <a:t>、数字机顶盒（附带联网，存储功能）和摄像机等等。</a:t>
            </a:r>
            <a:endParaRPr lang="zh-CN" altLang="en-US" sz="1600" dirty="0">
              <a:solidFill>
                <a:srgbClr val="333333"/>
              </a:solidFill>
              <a:latin typeface="Arial" charset="0"/>
            </a:endParaRPr>
          </a:p>
          <a:p>
            <a:r>
              <a:rPr lang="en-US" altLang="zh-CN" sz="1600" dirty="0">
                <a:solidFill>
                  <a:srgbClr val="333333"/>
                </a:solidFill>
                <a:latin typeface="Arial" charset="0"/>
              </a:rPr>
              <a:t>(2)DMP</a:t>
            </a:r>
            <a:r>
              <a:rPr lang="zh-CN" altLang="en-US" sz="1600" dirty="0">
                <a:solidFill>
                  <a:srgbClr val="333333"/>
                </a:solidFill>
                <a:latin typeface="Arial" charset="0"/>
              </a:rPr>
              <a:t>。数字媒体播放器。能从</a:t>
            </a:r>
            <a:r>
              <a:rPr lang="en-US" altLang="zh-CN" sz="1600" dirty="0">
                <a:solidFill>
                  <a:srgbClr val="333333"/>
                </a:solidFill>
                <a:latin typeface="Arial" charset="0"/>
              </a:rPr>
              <a:t>DMS/M-DMS</a:t>
            </a:r>
            <a:r>
              <a:rPr lang="zh-CN" altLang="en-US" sz="1600" dirty="0">
                <a:solidFill>
                  <a:srgbClr val="333333"/>
                </a:solidFill>
                <a:latin typeface="Arial" charset="0"/>
              </a:rPr>
              <a:t>上查找并获取媒体内容并播放和渲染显示。比如智能电视、家庭影院等。</a:t>
            </a:r>
            <a:endParaRPr lang="zh-CN" altLang="en-US" sz="1600" dirty="0">
              <a:solidFill>
                <a:srgbClr val="333333"/>
              </a:solidFill>
              <a:latin typeface="Arial" charset="0"/>
            </a:endParaRPr>
          </a:p>
          <a:p>
            <a:r>
              <a:rPr lang="en-US" altLang="zh-CN" sz="1600" dirty="0">
                <a:solidFill>
                  <a:srgbClr val="333333"/>
                </a:solidFill>
                <a:latin typeface="Arial" charset="0"/>
              </a:rPr>
              <a:t>(3)DMC</a:t>
            </a:r>
            <a:r>
              <a:rPr lang="zh-CN" altLang="en-US" sz="1600" dirty="0">
                <a:solidFill>
                  <a:srgbClr val="333333"/>
                </a:solidFill>
                <a:latin typeface="Arial" charset="0"/>
              </a:rPr>
              <a:t>。数字媒体控制器，查找</a:t>
            </a:r>
            <a:r>
              <a:rPr lang="en-US" altLang="zh-CN" sz="1600" dirty="0">
                <a:solidFill>
                  <a:srgbClr val="333333"/>
                </a:solidFill>
                <a:latin typeface="Arial" charset="0"/>
              </a:rPr>
              <a:t>DMS</a:t>
            </a:r>
            <a:r>
              <a:rPr lang="zh-CN" altLang="en-US" sz="1600" dirty="0">
                <a:solidFill>
                  <a:srgbClr val="333333"/>
                </a:solidFill>
                <a:latin typeface="Arial" charset="0"/>
              </a:rPr>
              <a:t>的内容并建立</a:t>
            </a:r>
            <a:r>
              <a:rPr lang="en-US" altLang="zh-CN" sz="1600" dirty="0">
                <a:solidFill>
                  <a:srgbClr val="333333"/>
                </a:solidFill>
                <a:latin typeface="Arial" charset="0"/>
              </a:rPr>
              <a:t>DMS</a:t>
            </a:r>
            <a:r>
              <a:rPr lang="zh-CN" altLang="en-US" sz="1600" dirty="0">
                <a:solidFill>
                  <a:srgbClr val="333333"/>
                </a:solidFill>
                <a:latin typeface="Arial" charset="0"/>
              </a:rPr>
              <a:t>与</a:t>
            </a:r>
            <a:r>
              <a:rPr lang="en-US" altLang="zh-CN" sz="1600" dirty="0">
                <a:solidFill>
                  <a:srgbClr val="333333"/>
                </a:solidFill>
                <a:latin typeface="Arial" charset="0"/>
              </a:rPr>
              <a:t>DMR</a:t>
            </a:r>
            <a:r>
              <a:rPr lang="zh-CN" altLang="en-US" sz="1600" dirty="0">
                <a:solidFill>
                  <a:srgbClr val="333333"/>
                </a:solidFill>
                <a:latin typeface="Arial" charset="0"/>
              </a:rPr>
              <a:t>之间的连接并控制媒体的播放。如遥控器。</a:t>
            </a:r>
            <a:endParaRPr lang="zh-CN" altLang="en-US" sz="1600" dirty="0">
              <a:solidFill>
                <a:srgbClr val="333333"/>
              </a:solidFill>
              <a:latin typeface="Arial" charset="0"/>
            </a:endParaRPr>
          </a:p>
          <a:p>
            <a:r>
              <a:rPr lang="en-US" altLang="zh-CN" sz="1600" dirty="0">
                <a:solidFill>
                  <a:srgbClr val="333333"/>
                </a:solidFill>
                <a:latin typeface="Arial" charset="0"/>
              </a:rPr>
              <a:t>(4)DMR</a:t>
            </a:r>
            <a:r>
              <a:rPr lang="zh-CN" altLang="en-US" sz="1600" dirty="0">
                <a:solidFill>
                  <a:srgbClr val="333333"/>
                </a:solidFill>
                <a:latin typeface="Arial" charset="0"/>
              </a:rPr>
              <a:t>。数字媒体渲染设备。通过其他设备配置后，可以播放从</a:t>
            </a:r>
            <a:r>
              <a:rPr lang="en-US" altLang="zh-CN" sz="1600" dirty="0">
                <a:solidFill>
                  <a:srgbClr val="333333"/>
                </a:solidFill>
                <a:latin typeface="Arial" charset="0"/>
              </a:rPr>
              <a:t>DMS</a:t>
            </a:r>
            <a:r>
              <a:rPr lang="zh-CN" altLang="en-US" sz="1600" dirty="0">
                <a:solidFill>
                  <a:srgbClr val="333333"/>
                </a:solidFill>
                <a:latin typeface="Arial" charset="0"/>
              </a:rPr>
              <a:t>上的内容。与</a:t>
            </a:r>
            <a:r>
              <a:rPr lang="en-US" altLang="zh-CN" sz="1600" dirty="0">
                <a:solidFill>
                  <a:srgbClr val="333333"/>
                </a:solidFill>
                <a:latin typeface="Arial" charset="0"/>
              </a:rPr>
              <a:t>DMP</a:t>
            </a:r>
            <a:r>
              <a:rPr lang="zh-CN" altLang="en-US" sz="1600" dirty="0">
                <a:solidFill>
                  <a:srgbClr val="333333"/>
                </a:solidFill>
                <a:latin typeface="Arial" charset="0"/>
              </a:rPr>
              <a:t>的区别在于</a:t>
            </a:r>
            <a:r>
              <a:rPr lang="en-US" altLang="zh-CN" sz="1600" dirty="0">
                <a:solidFill>
                  <a:srgbClr val="333333"/>
                </a:solidFill>
                <a:latin typeface="Arial" charset="0"/>
              </a:rPr>
              <a:t>DMR</a:t>
            </a:r>
            <a:r>
              <a:rPr lang="zh-CN" altLang="en-US" sz="1600" dirty="0">
                <a:solidFill>
                  <a:srgbClr val="333333"/>
                </a:solidFill>
                <a:latin typeface="Arial" charset="0"/>
              </a:rPr>
              <a:t>只有接受媒体和播放功能，而没查找有浏览媒体的功能。比如显示器、音箱等。</a:t>
            </a:r>
            <a:endParaRPr lang="zh-CN" altLang="en-US" sz="1600" dirty="0">
              <a:solidFill>
                <a:srgbClr val="333333"/>
              </a:solidFill>
              <a:latin typeface="Arial" charset="0"/>
            </a:endParaRPr>
          </a:p>
          <a:p>
            <a:r>
              <a:rPr lang="en-US" altLang="zh-CN" sz="1600" dirty="0">
                <a:solidFill>
                  <a:srgbClr val="333333"/>
                </a:solidFill>
                <a:latin typeface="Arial" charset="0"/>
              </a:rPr>
              <a:t>(5)</a:t>
            </a:r>
            <a:r>
              <a:rPr lang="en-US" altLang="zh-CN" sz="1600" dirty="0" err="1">
                <a:solidFill>
                  <a:srgbClr val="333333"/>
                </a:solidFill>
                <a:latin typeface="Arial" charset="0"/>
              </a:rPr>
              <a:t>DMPr</a:t>
            </a:r>
            <a:r>
              <a:rPr lang="zh-CN" altLang="en-US" sz="1600" dirty="0">
                <a:solidFill>
                  <a:srgbClr val="333333"/>
                </a:solidFill>
                <a:latin typeface="Arial" charset="0"/>
              </a:rPr>
              <a:t>。数字媒体打印机，提供打印服务。网络打印机，一体化打印机就属于</a:t>
            </a:r>
            <a:r>
              <a:rPr lang="en-US" altLang="zh-CN" sz="1600" dirty="0" err="1">
                <a:solidFill>
                  <a:srgbClr val="333333"/>
                </a:solidFill>
                <a:latin typeface="Arial" charset="0"/>
              </a:rPr>
              <a:t>DMPr</a:t>
            </a:r>
            <a:r>
              <a:rPr lang="zh-CN" altLang="en-US" sz="1600" dirty="0">
                <a:solidFill>
                  <a:srgbClr val="333333"/>
                </a:solidFill>
                <a:latin typeface="Arial" charset="0"/>
              </a:rPr>
              <a:t>。</a:t>
            </a:r>
            <a:endParaRPr lang="zh-CN" altLang="en-US" sz="1600" b="0" i="0" dirty="0">
              <a:solidFill>
                <a:srgbClr val="333333"/>
              </a:solidFill>
              <a:effectLst/>
              <a:latin typeface="Arial"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charset="0"/>
              </a:rPr>
              <a:t>Mobile </a:t>
            </a:r>
            <a:r>
              <a:rPr lang="en-US" altLang="zh-CN" sz="1600" dirty="0">
                <a:solidFill>
                  <a:srgbClr val="333333"/>
                </a:solidFill>
                <a:latin typeface="Arial" charset="0"/>
              </a:rPr>
              <a:t>Handheld Devices(MHD)</a:t>
            </a:r>
            <a:r>
              <a:rPr lang="zh-CN" altLang="en-US" sz="1600" dirty="0">
                <a:solidFill>
                  <a:srgbClr val="333333"/>
                </a:solidFill>
                <a:latin typeface="Arial" charset="0"/>
              </a:rPr>
              <a:t>手持设备。相比家庭设备，手持设备的功能相对简化一些，支持的媒体格式也会不同。</a:t>
            </a:r>
            <a:endParaRPr lang="zh-CN" altLang="en-US" sz="1600" dirty="0">
              <a:solidFill>
                <a:srgbClr val="333333"/>
              </a:solidFill>
              <a:latin typeface="Arial" charset="0"/>
            </a:endParaRPr>
          </a:p>
          <a:p>
            <a:r>
              <a:rPr lang="en-US" altLang="zh-CN" sz="1600" dirty="0">
                <a:solidFill>
                  <a:srgbClr val="333333"/>
                </a:solidFill>
                <a:latin typeface="Arial" charset="0"/>
              </a:rPr>
              <a:t>(1)M-DMS</a:t>
            </a:r>
            <a:r>
              <a:rPr lang="zh-CN" altLang="en-US" sz="1600" dirty="0">
                <a:solidFill>
                  <a:srgbClr val="333333"/>
                </a:solidFill>
                <a:latin typeface="Arial" charset="0"/>
              </a:rPr>
              <a:t>。与</a:t>
            </a:r>
            <a:r>
              <a:rPr lang="en-US" altLang="zh-CN" sz="1600" dirty="0">
                <a:solidFill>
                  <a:srgbClr val="333333"/>
                </a:solidFill>
                <a:latin typeface="Arial" charset="0"/>
              </a:rPr>
              <a:t>DMS</a:t>
            </a:r>
            <a:r>
              <a:rPr lang="zh-CN" altLang="en-US" sz="1600" dirty="0">
                <a:solidFill>
                  <a:srgbClr val="333333"/>
                </a:solidFill>
                <a:latin typeface="Arial" charset="0"/>
              </a:rPr>
              <a:t>类似，如移动电话，随身音乐播放器等。</a:t>
            </a:r>
            <a:endParaRPr lang="zh-CN" altLang="en-US" sz="1600" dirty="0">
              <a:solidFill>
                <a:srgbClr val="333333"/>
              </a:solidFill>
              <a:latin typeface="Arial" charset="0"/>
            </a:endParaRPr>
          </a:p>
          <a:p>
            <a:r>
              <a:rPr lang="en-US" altLang="zh-CN" sz="1600" dirty="0">
                <a:solidFill>
                  <a:srgbClr val="333333"/>
                </a:solidFill>
                <a:latin typeface="Arial" charset="0"/>
              </a:rPr>
              <a:t>(2)M-DMP</a:t>
            </a:r>
            <a:r>
              <a:rPr lang="zh-CN" altLang="en-US" sz="1600" dirty="0">
                <a:solidFill>
                  <a:srgbClr val="333333"/>
                </a:solidFill>
                <a:latin typeface="Arial" charset="0"/>
              </a:rPr>
              <a:t>。与</a:t>
            </a:r>
            <a:r>
              <a:rPr lang="en-US" altLang="zh-CN" sz="1600" dirty="0">
                <a:solidFill>
                  <a:srgbClr val="333333"/>
                </a:solidFill>
                <a:latin typeface="Arial" charset="0"/>
              </a:rPr>
              <a:t>DMP</a:t>
            </a:r>
            <a:r>
              <a:rPr lang="zh-CN" altLang="en-US" sz="1600" dirty="0">
                <a:solidFill>
                  <a:srgbClr val="333333"/>
                </a:solidFill>
                <a:latin typeface="Arial" charset="0"/>
              </a:rPr>
              <a:t>类似。比如智能移动电视。 </a:t>
            </a:r>
            <a:endParaRPr lang="zh-CN" altLang="en-US" sz="1600" dirty="0">
              <a:solidFill>
                <a:srgbClr val="333333"/>
              </a:solidFill>
              <a:latin typeface="Arial" charset="0"/>
            </a:endParaRPr>
          </a:p>
          <a:p>
            <a:r>
              <a:rPr lang="en-US" altLang="zh-CN" sz="1600" dirty="0">
                <a:solidFill>
                  <a:srgbClr val="333333"/>
                </a:solidFill>
                <a:latin typeface="Arial" charset="0"/>
              </a:rPr>
              <a:t>(3)M-DMD</a:t>
            </a:r>
            <a:r>
              <a:rPr lang="zh-CN" altLang="en-US" sz="1600" dirty="0">
                <a:solidFill>
                  <a:srgbClr val="333333"/>
                </a:solidFill>
                <a:latin typeface="Arial" charset="0"/>
              </a:rPr>
              <a:t>。移动多媒体下载设备。如随身音乐播放器，车载音乐播放器和智能电子相框等</a:t>
            </a:r>
            <a:endParaRPr lang="zh-CN" altLang="en-US" sz="1600" dirty="0">
              <a:solidFill>
                <a:srgbClr val="333333"/>
              </a:solidFill>
              <a:latin typeface="Arial" charset="0"/>
            </a:endParaRPr>
          </a:p>
          <a:p>
            <a:r>
              <a:rPr lang="en-US" altLang="zh-CN" sz="1600" dirty="0">
                <a:solidFill>
                  <a:srgbClr val="333333"/>
                </a:solidFill>
                <a:latin typeface="Arial" charset="0"/>
              </a:rPr>
              <a:t>(4)M-DMU</a:t>
            </a:r>
            <a:r>
              <a:rPr lang="zh-CN" altLang="en-US" sz="1600" dirty="0">
                <a:solidFill>
                  <a:srgbClr val="333333"/>
                </a:solidFill>
                <a:latin typeface="Arial" charset="0"/>
              </a:rPr>
              <a:t>。移动多媒体下载设备。如摄像设备和手机等。 </a:t>
            </a:r>
            <a:endParaRPr lang="zh-CN" altLang="en-US" sz="1600" dirty="0">
              <a:solidFill>
                <a:srgbClr val="333333"/>
              </a:solidFill>
              <a:latin typeface="Arial" charset="0"/>
            </a:endParaRPr>
          </a:p>
          <a:p>
            <a:r>
              <a:rPr lang="en-US" altLang="zh-CN" sz="1600" dirty="0">
                <a:solidFill>
                  <a:srgbClr val="333333"/>
                </a:solidFill>
                <a:latin typeface="Arial" charset="0"/>
              </a:rPr>
              <a:t>(5)M-DMC</a:t>
            </a:r>
            <a:r>
              <a:rPr lang="zh-CN" altLang="en-US" sz="1600" dirty="0">
                <a:solidFill>
                  <a:srgbClr val="333333"/>
                </a:solidFill>
                <a:latin typeface="Arial" charset="0"/>
              </a:rPr>
              <a:t>。与</a:t>
            </a:r>
            <a:r>
              <a:rPr lang="en-US" altLang="zh-CN" sz="1600" dirty="0">
                <a:solidFill>
                  <a:srgbClr val="333333"/>
                </a:solidFill>
                <a:latin typeface="Arial" charset="0"/>
              </a:rPr>
              <a:t>DMC</a:t>
            </a:r>
            <a:r>
              <a:rPr lang="zh-CN" altLang="en-US" sz="1600" dirty="0">
                <a:solidFill>
                  <a:srgbClr val="333333"/>
                </a:solidFill>
                <a:latin typeface="Arial" charset="0"/>
              </a:rPr>
              <a:t>类似。</a:t>
            </a:r>
            <a:r>
              <a:rPr lang="en-US" altLang="zh-CN" sz="1600" dirty="0">
                <a:solidFill>
                  <a:srgbClr val="333333"/>
                </a:solidFill>
                <a:latin typeface="Arial" charset="0"/>
              </a:rPr>
              <a:t>P</a:t>
            </a:r>
            <a:r>
              <a:rPr lang="zh-CN" altLang="en-US" sz="1600" dirty="0">
                <a:solidFill>
                  <a:srgbClr val="333333"/>
                </a:solidFill>
                <a:latin typeface="Arial" charset="0"/>
              </a:rPr>
              <a:t>如</a:t>
            </a:r>
            <a:r>
              <a:rPr lang="en-US" altLang="zh-CN" sz="1600" dirty="0">
                <a:solidFill>
                  <a:srgbClr val="333333"/>
                </a:solidFill>
                <a:latin typeface="Arial" charset="0"/>
              </a:rPr>
              <a:t>DA</a:t>
            </a:r>
            <a:r>
              <a:rPr lang="zh-CN" altLang="en-US" sz="1600" dirty="0">
                <a:solidFill>
                  <a:srgbClr val="333333"/>
                </a:solidFill>
                <a:latin typeface="Arial" charset="0"/>
              </a:rPr>
              <a:t>，智能遥控器。  手持设备没有定义</a:t>
            </a:r>
            <a:r>
              <a:rPr lang="en-US" altLang="zh-CN" sz="1600" dirty="0">
                <a:solidFill>
                  <a:srgbClr val="333333"/>
                </a:solidFill>
                <a:latin typeface="Arial" charset="0"/>
              </a:rPr>
              <a:t>M-DMR</a:t>
            </a:r>
            <a:r>
              <a:rPr lang="zh-CN" altLang="en-US" sz="1600" dirty="0">
                <a:solidFill>
                  <a:srgbClr val="333333"/>
                </a:solidFill>
                <a:latin typeface="Arial" charset="0"/>
              </a:rPr>
              <a:t>，因为手持设备会讲究便利性，会附加查找控制功能</a:t>
            </a:r>
            <a:endParaRPr lang="zh-CN" altLang="en-US" sz="1600" b="0" i="0" dirty="0">
              <a:solidFill>
                <a:srgbClr val="333333"/>
              </a:solidFill>
              <a:effectLst/>
              <a:latin typeface="Arial"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charset="0"/>
              </a:rPr>
              <a:t>Networked </a:t>
            </a:r>
            <a:r>
              <a:rPr lang="en-US" sz="1600" dirty="0">
                <a:solidFill>
                  <a:srgbClr val="333333"/>
                </a:solidFill>
                <a:latin typeface="Arial" charset="0"/>
              </a:rPr>
              <a:t>Infrastructure Devices (NID) </a:t>
            </a:r>
            <a:r>
              <a:rPr lang="zh-CN" altLang="en-US" sz="1600" dirty="0">
                <a:solidFill>
                  <a:srgbClr val="333333"/>
                </a:solidFill>
                <a:latin typeface="Arial" charset="0"/>
              </a:rPr>
              <a:t>联网支持设备。</a:t>
            </a:r>
            <a:endParaRPr lang="zh-CN" altLang="en-US" sz="1600" dirty="0">
              <a:solidFill>
                <a:srgbClr val="333333"/>
              </a:solidFill>
              <a:latin typeface="Arial" charset="0"/>
            </a:endParaRPr>
          </a:p>
          <a:p>
            <a:r>
              <a:rPr lang="en-US" altLang="zh-CN" sz="1600" dirty="0">
                <a:solidFill>
                  <a:srgbClr val="333333"/>
                </a:solidFill>
                <a:latin typeface="Arial" charset="0"/>
              </a:rPr>
              <a:t>(1)</a:t>
            </a:r>
            <a:r>
              <a:rPr lang="en-US" sz="1600" dirty="0">
                <a:solidFill>
                  <a:srgbClr val="333333"/>
                </a:solidFill>
                <a:latin typeface="Arial" charset="0"/>
              </a:rPr>
              <a:t>Mobile Network Connectivity Function (M-NCF)。</a:t>
            </a:r>
            <a:r>
              <a:rPr lang="zh-CN" altLang="en-US" sz="1600" dirty="0">
                <a:solidFill>
                  <a:srgbClr val="333333"/>
                </a:solidFill>
                <a:latin typeface="Arial" charset="0"/>
              </a:rPr>
              <a:t>移动网络连接功能设备。提供各种设备接入移动网络的物理介质。 </a:t>
            </a:r>
            <a:r>
              <a:rPr lang="en-US" sz="1600" dirty="0">
                <a:solidFill>
                  <a:srgbClr val="333333"/>
                </a:solidFill>
                <a:latin typeface="Arial" charset="0"/>
              </a:rPr>
              <a:t>DLNA</a:t>
            </a:r>
            <a:r>
              <a:rPr lang="zh-CN" altLang="en-US" sz="1600" dirty="0">
                <a:solidFill>
                  <a:srgbClr val="333333"/>
                </a:solidFill>
                <a:latin typeface="Arial" charset="0"/>
              </a:rPr>
              <a:t>的希望是全部实现无线化。</a:t>
            </a:r>
            <a:endParaRPr lang="zh-CN" altLang="en-US" sz="1600" dirty="0">
              <a:solidFill>
                <a:srgbClr val="333333"/>
              </a:solidFill>
              <a:latin typeface="Arial" charset="0"/>
            </a:endParaRPr>
          </a:p>
          <a:p>
            <a:r>
              <a:rPr lang="en-US" altLang="zh-CN" sz="1600" dirty="0">
                <a:solidFill>
                  <a:srgbClr val="333333"/>
                </a:solidFill>
                <a:latin typeface="Arial" charset="0"/>
              </a:rPr>
              <a:t>(2)</a:t>
            </a:r>
            <a:r>
              <a:rPr lang="en-US" sz="1600" dirty="0">
                <a:solidFill>
                  <a:srgbClr val="333333"/>
                </a:solidFill>
                <a:latin typeface="Arial" charset="0"/>
              </a:rPr>
              <a:t>Interoperability Unit (MIU)</a:t>
            </a:r>
            <a:r>
              <a:rPr lang="zh-CN" altLang="en-US" sz="1600" dirty="0">
                <a:solidFill>
                  <a:srgbClr val="333333"/>
                </a:solidFill>
                <a:latin typeface="Arial" charset="0"/>
              </a:rPr>
              <a:t>媒体交互设备。提供媒体格式的转换以支持各种设备需要。</a:t>
            </a:r>
            <a:endParaRPr lang="zh-CN" altLang="en-US" sz="1600" b="0" i="0" dirty="0">
              <a:solidFill>
                <a:srgbClr val="333333"/>
              </a:solidFill>
              <a:effectLst/>
              <a:latin typeface="Arial"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charset="0"/>
              </a:rPr>
              <a:t>(1) </a:t>
            </a:r>
            <a:r>
              <a:rPr lang="en-US" altLang="zh-CN" sz="1600" dirty="0" err="1">
                <a:solidFill>
                  <a:srgbClr val="333333"/>
                </a:solidFill>
                <a:latin typeface="Arial" charset="0"/>
              </a:rPr>
              <a:t>NetWorking</a:t>
            </a:r>
            <a:r>
              <a:rPr lang="en-US" altLang="zh-CN" sz="1600" dirty="0">
                <a:solidFill>
                  <a:srgbClr val="333333"/>
                </a:solidFill>
                <a:latin typeface="Arial" charset="0"/>
              </a:rPr>
              <a:t> Connectivity </a:t>
            </a:r>
            <a:r>
              <a:rPr lang="zh-CN" altLang="en-US" sz="1600" dirty="0">
                <a:solidFill>
                  <a:srgbClr val="333333"/>
                </a:solidFill>
                <a:latin typeface="Arial" charset="0"/>
              </a:rPr>
              <a:t>网络互联方式</a:t>
            </a:r>
            <a:r>
              <a:rPr lang="en-US" altLang="zh-CN" sz="1600" dirty="0">
                <a:solidFill>
                  <a:srgbClr val="333333"/>
                </a:solidFill>
                <a:latin typeface="Arial" charset="0"/>
              </a:rPr>
              <a:t>:</a:t>
            </a:r>
            <a:r>
              <a:rPr lang="zh-CN" altLang="en-US" sz="1600" dirty="0">
                <a:solidFill>
                  <a:srgbClr val="333333"/>
                </a:solidFill>
                <a:latin typeface="Arial" charset="0"/>
              </a:rPr>
              <a:t>包括物理连接的标</a:t>
            </a:r>
            <a:r>
              <a:rPr lang="zh-CN" altLang="en-US" sz="1600" dirty="0" smtClean="0">
                <a:solidFill>
                  <a:srgbClr val="333333"/>
                </a:solidFill>
                <a:latin typeface="Arial" charset="0"/>
              </a:rPr>
              <a:t>准。</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2) </a:t>
            </a:r>
            <a:r>
              <a:rPr lang="en-US" altLang="zh-CN" sz="1600" dirty="0" err="1">
                <a:solidFill>
                  <a:srgbClr val="333333"/>
                </a:solidFill>
                <a:latin typeface="Arial" charset="0"/>
              </a:rPr>
              <a:t>NetWorking</a:t>
            </a:r>
            <a:r>
              <a:rPr lang="en-US" altLang="zh-CN" sz="1600" dirty="0">
                <a:solidFill>
                  <a:srgbClr val="333333"/>
                </a:solidFill>
                <a:latin typeface="Arial" charset="0"/>
              </a:rPr>
              <a:t> Stack </a:t>
            </a:r>
            <a:r>
              <a:rPr lang="zh-CN" altLang="en-US" sz="1600" dirty="0">
                <a:solidFill>
                  <a:srgbClr val="333333"/>
                </a:solidFill>
                <a:latin typeface="Arial" charset="0"/>
              </a:rPr>
              <a:t>网络协议栈：</a:t>
            </a:r>
            <a:r>
              <a:rPr lang="en-US" altLang="zh-CN" sz="1600" dirty="0">
                <a:solidFill>
                  <a:srgbClr val="333333"/>
                </a:solidFill>
                <a:latin typeface="Arial" charset="0"/>
              </a:rPr>
              <a:t>DLNA</a:t>
            </a:r>
            <a:r>
              <a:rPr lang="zh-CN" altLang="en-US" sz="1600" dirty="0">
                <a:solidFill>
                  <a:srgbClr val="333333"/>
                </a:solidFill>
                <a:latin typeface="Arial" charset="0"/>
              </a:rPr>
              <a:t>的互联传输基本上是在</a:t>
            </a:r>
            <a:r>
              <a:rPr lang="en-US" altLang="zh-CN" sz="1600" dirty="0">
                <a:solidFill>
                  <a:srgbClr val="333333"/>
                </a:solidFill>
                <a:latin typeface="Arial" charset="0"/>
              </a:rPr>
              <a:t>IPV4</a:t>
            </a:r>
            <a:r>
              <a:rPr lang="zh-CN" altLang="en-US" sz="1600" dirty="0">
                <a:solidFill>
                  <a:srgbClr val="333333"/>
                </a:solidFill>
                <a:latin typeface="Arial" charset="0"/>
              </a:rPr>
              <a:t>协议簇的基础上的</a:t>
            </a:r>
            <a:r>
              <a:rPr lang="zh-CN" altLang="en-US" sz="1600" dirty="0" smtClean="0">
                <a:solidFill>
                  <a:srgbClr val="333333"/>
                </a:solidFill>
                <a:latin typeface="Arial" charset="0"/>
              </a:rPr>
              <a:t>。</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3)Device </a:t>
            </a:r>
            <a:r>
              <a:rPr lang="en-US" altLang="zh-CN" sz="1600" dirty="0" err="1">
                <a:solidFill>
                  <a:srgbClr val="333333"/>
                </a:solidFill>
                <a:latin typeface="Arial" charset="0"/>
              </a:rPr>
              <a:t>Discovery&amp;Control</a:t>
            </a:r>
            <a:r>
              <a:rPr lang="en-US" altLang="zh-CN" sz="1600" dirty="0">
                <a:solidFill>
                  <a:srgbClr val="333333"/>
                </a:solidFill>
                <a:latin typeface="Arial" charset="0"/>
              </a:rPr>
              <a:t> </a:t>
            </a:r>
            <a:r>
              <a:rPr lang="zh-CN" altLang="en-US" sz="1600" dirty="0">
                <a:solidFill>
                  <a:srgbClr val="333333"/>
                </a:solidFill>
                <a:latin typeface="Arial" charset="0"/>
              </a:rPr>
              <a:t>设备发现和控制</a:t>
            </a:r>
            <a:r>
              <a:rPr lang="zh-CN" altLang="en-US" sz="1600" dirty="0" smtClean="0">
                <a:solidFill>
                  <a:srgbClr val="333333"/>
                </a:solidFill>
                <a:latin typeface="Arial" charset="0"/>
              </a:rPr>
              <a:t>。这</a:t>
            </a:r>
            <a:r>
              <a:rPr lang="zh-CN" altLang="en-US" sz="1600" dirty="0">
                <a:solidFill>
                  <a:srgbClr val="333333"/>
                </a:solidFill>
                <a:latin typeface="Arial" charset="0"/>
              </a:rPr>
              <a:t>个层次是比较</a:t>
            </a:r>
            <a:r>
              <a:rPr lang="en-US" altLang="zh-CN" sz="1600" dirty="0">
                <a:solidFill>
                  <a:srgbClr val="333333"/>
                </a:solidFill>
                <a:latin typeface="Arial" charset="0"/>
              </a:rPr>
              <a:t>essential</a:t>
            </a:r>
            <a:r>
              <a:rPr lang="zh-CN" altLang="en-US" sz="1600" dirty="0">
                <a:solidFill>
                  <a:srgbClr val="333333"/>
                </a:solidFill>
                <a:latin typeface="Arial" charset="0"/>
              </a:rPr>
              <a:t>的，是</a:t>
            </a:r>
            <a:r>
              <a:rPr lang="en-US" altLang="zh-CN" sz="1600" dirty="0">
                <a:solidFill>
                  <a:srgbClr val="333333"/>
                </a:solidFill>
                <a:latin typeface="Arial" charset="0"/>
              </a:rPr>
              <a:t>DLNA</a:t>
            </a:r>
            <a:r>
              <a:rPr lang="zh-CN" altLang="en-US" sz="1600" dirty="0">
                <a:solidFill>
                  <a:srgbClr val="333333"/>
                </a:solidFill>
                <a:latin typeface="Arial" charset="0"/>
              </a:rPr>
              <a:t>的基础协议框架。</a:t>
            </a:r>
            <a:r>
              <a:rPr lang="en-US" altLang="zh-CN" sz="1600" dirty="0">
                <a:solidFill>
                  <a:srgbClr val="333333"/>
                </a:solidFill>
                <a:latin typeface="Arial" charset="0"/>
              </a:rPr>
              <a:t>DLNA</a:t>
            </a:r>
            <a:r>
              <a:rPr lang="zh-CN" altLang="en-US" sz="1600" dirty="0">
                <a:solidFill>
                  <a:srgbClr val="333333"/>
                </a:solidFill>
                <a:latin typeface="Arial" charset="0"/>
              </a:rPr>
              <a:t>用</a:t>
            </a:r>
            <a:r>
              <a:rPr lang="en-US" altLang="zh-CN" sz="1600" dirty="0">
                <a:solidFill>
                  <a:srgbClr val="333333"/>
                </a:solidFill>
                <a:latin typeface="Arial" charset="0"/>
              </a:rPr>
              <a:t>UPnP</a:t>
            </a:r>
            <a:r>
              <a:rPr lang="zh-CN" altLang="en-US" sz="1600" dirty="0">
                <a:solidFill>
                  <a:srgbClr val="333333"/>
                </a:solidFill>
                <a:latin typeface="Arial" charset="0"/>
              </a:rPr>
              <a:t>协议来实现设备的发现和控制。下面重点看一下</a:t>
            </a:r>
            <a:r>
              <a:rPr lang="en-US" altLang="zh-CN" sz="1600" dirty="0">
                <a:solidFill>
                  <a:srgbClr val="333333"/>
                </a:solidFill>
                <a:latin typeface="Arial" charset="0"/>
              </a:rPr>
              <a:t>UPnP</a:t>
            </a:r>
            <a:r>
              <a:rPr lang="zh-CN" altLang="en-US" sz="1600" dirty="0" smtClean="0">
                <a:solidFill>
                  <a:srgbClr val="333333"/>
                </a:solidFill>
                <a:latin typeface="Arial" charset="0"/>
              </a:rPr>
              <a:t>。</a:t>
            </a:r>
            <a:r>
              <a:rPr lang="en-US" sz="1600" dirty="0"/>
              <a:t>http://upnp.org/sdcps-and-certification/standards/device-architecture-documents</a:t>
            </a:r>
            <a:endParaRPr lang="zh-CN" altLang="en-US" sz="1600" b="0" i="0" dirty="0">
              <a:solidFill>
                <a:srgbClr val="333333"/>
              </a:solidFill>
              <a:effectLst/>
              <a:latin typeface="Arial"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charset="0"/>
              </a:rPr>
              <a:t>(4</a:t>
            </a:r>
            <a:r>
              <a:rPr lang="en-US" sz="1600" dirty="0" smtClean="0">
                <a:solidFill>
                  <a:srgbClr val="333333"/>
                </a:solidFill>
                <a:latin typeface="Arial" charset="0"/>
              </a:rPr>
              <a:t>) Media </a:t>
            </a:r>
            <a:r>
              <a:rPr lang="en-US" sz="1600" dirty="0">
                <a:solidFill>
                  <a:srgbClr val="333333"/>
                </a:solidFill>
                <a:latin typeface="Arial" charset="0"/>
              </a:rPr>
              <a:t>Management</a:t>
            </a:r>
            <a:r>
              <a:rPr lang="zh-CN" altLang="en-US" sz="1600" dirty="0">
                <a:solidFill>
                  <a:srgbClr val="333333"/>
                </a:solidFill>
                <a:latin typeface="Arial" charset="0"/>
              </a:rPr>
              <a:t>媒体管理。媒体管理包括媒体的识别、管理、分发和记录（保存），</a:t>
            </a:r>
            <a:r>
              <a:rPr lang="en-US" sz="1600" dirty="0">
                <a:solidFill>
                  <a:srgbClr val="333333"/>
                </a:solidFill>
                <a:latin typeface="Arial" charset="0"/>
              </a:rPr>
              <a:t>UPnP AV Architecture:1 and UPnP Printer Architecture:1</a:t>
            </a:r>
            <a:r>
              <a:rPr lang="zh-CN" altLang="en-US" sz="1600" dirty="0">
                <a:solidFill>
                  <a:srgbClr val="333333"/>
                </a:solidFill>
                <a:latin typeface="Arial" charset="0"/>
              </a:rPr>
              <a:t>这两个属于</a:t>
            </a:r>
            <a:r>
              <a:rPr lang="en-US" sz="1600" dirty="0">
                <a:solidFill>
                  <a:srgbClr val="333333"/>
                </a:solidFill>
                <a:latin typeface="Arial" charset="0"/>
              </a:rPr>
              <a:t>UPnP</a:t>
            </a:r>
            <a:r>
              <a:rPr lang="zh-CN" altLang="en-US" sz="1600" dirty="0">
                <a:solidFill>
                  <a:srgbClr val="333333"/>
                </a:solidFill>
                <a:latin typeface="Arial" charset="0"/>
              </a:rPr>
              <a:t>的文档会说明如何进行媒体管理。我将在 </a:t>
            </a:r>
            <a:r>
              <a:rPr lang="zh-CN" altLang="en-US" sz="1600" b="1" dirty="0">
                <a:solidFill>
                  <a:srgbClr val="333333"/>
                </a:solidFill>
                <a:latin typeface="Arial" charset="0"/>
              </a:rPr>
              <a:t>扩展阅读</a:t>
            </a:r>
            <a:r>
              <a:rPr lang="en-US" sz="1600" b="1" dirty="0" err="1">
                <a:solidFill>
                  <a:srgbClr val="333333"/>
                </a:solidFill>
                <a:latin typeface="Arial" charset="0"/>
              </a:rPr>
              <a:t>II：</a:t>
            </a:r>
            <a:r>
              <a:rPr lang="en-US" sz="1600" dirty="0" err="1">
                <a:solidFill>
                  <a:srgbClr val="333333"/>
                </a:solidFill>
                <a:latin typeface="Arial" charset="0"/>
              </a:rPr>
              <a:t>UPnP</a:t>
            </a:r>
            <a:r>
              <a:rPr lang="en-US" sz="1600" dirty="0">
                <a:solidFill>
                  <a:srgbClr val="333333"/>
                </a:solidFill>
                <a:latin typeface="Arial" charset="0"/>
              </a:rPr>
              <a:t> AV Architecture </a:t>
            </a:r>
            <a:r>
              <a:rPr lang="zh-CN" altLang="en-US" sz="1600" dirty="0">
                <a:solidFill>
                  <a:srgbClr val="333333"/>
                </a:solidFill>
                <a:latin typeface="Arial" charset="0"/>
              </a:rPr>
              <a:t>一文中稍微详细介绍</a:t>
            </a:r>
            <a:r>
              <a:rPr lang="en-US" sz="1600" dirty="0">
                <a:solidFill>
                  <a:srgbClr val="333333"/>
                </a:solidFill>
                <a:latin typeface="Arial" charset="0"/>
              </a:rPr>
              <a:t>UPnP AV</a:t>
            </a:r>
            <a:r>
              <a:rPr lang="zh-CN" altLang="en-US" sz="1600" dirty="0">
                <a:solidFill>
                  <a:srgbClr val="333333"/>
                </a:solidFill>
                <a:latin typeface="Arial" charset="0"/>
              </a:rPr>
              <a:t>设备和</a:t>
            </a:r>
            <a:r>
              <a:rPr lang="en-US" sz="1600" dirty="0">
                <a:solidFill>
                  <a:srgbClr val="333333"/>
                </a:solidFill>
                <a:latin typeface="Arial" charset="0"/>
              </a:rPr>
              <a:t>CP</a:t>
            </a:r>
            <a:r>
              <a:rPr lang="zh-CN" altLang="en-US" sz="1600" dirty="0">
                <a:solidFill>
                  <a:srgbClr val="333333"/>
                </a:solidFill>
                <a:latin typeface="Arial"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charset="0"/>
              </a:rPr>
              <a:t>(5) Media Transport </a:t>
            </a:r>
            <a:r>
              <a:rPr lang="zh-CN" altLang="en-US" sz="1600" dirty="0">
                <a:solidFill>
                  <a:srgbClr val="333333"/>
                </a:solidFill>
                <a:latin typeface="Arial" charset="0"/>
              </a:rPr>
              <a:t>媒体传输：这一层用</a:t>
            </a:r>
            <a:r>
              <a:rPr lang="en-US" sz="1600" dirty="0">
                <a:solidFill>
                  <a:srgbClr val="333333"/>
                </a:solidFill>
                <a:latin typeface="Arial" charset="0"/>
              </a:rPr>
              <a:t>HTTP(</a:t>
            </a:r>
            <a:r>
              <a:rPr lang="en-US" sz="1600" dirty="0" err="1">
                <a:solidFill>
                  <a:srgbClr val="333333"/>
                </a:solidFill>
                <a:latin typeface="Arial" charset="0"/>
              </a:rPr>
              <a:t>HyperText</a:t>
            </a:r>
            <a:r>
              <a:rPr lang="en-US" sz="1600" dirty="0">
                <a:solidFill>
                  <a:srgbClr val="333333"/>
                </a:solidFill>
                <a:latin typeface="Arial" charset="0"/>
              </a:rPr>
              <a:t> Transfer Protocol)</a:t>
            </a:r>
            <a:r>
              <a:rPr lang="zh-CN" altLang="en-US" sz="1600" dirty="0">
                <a:solidFill>
                  <a:srgbClr val="333333"/>
                </a:solidFill>
                <a:latin typeface="Arial" charset="0"/>
              </a:rPr>
              <a:t>超文本传输协议。就是平时我们上网用的媒体传输协议。</a:t>
            </a:r>
            <a:r>
              <a:rPr lang="en-US" sz="1600" dirty="0">
                <a:solidFill>
                  <a:srgbClr val="333333"/>
                </a:solidFill>
                <a:latin typeface="Arial" charset="0"/>
              </a:rPr>
              <a:t>HTTP</a:t>
            </a:r>
            <a:r>
              <a:rPr lang="zh-CN" altLang="en-US" sz="1600" dirty="0">
                <a:solidFill>
                  <a:srgbClr val="333333"/>
                </a:solidFill>
                <a:latin typeface="Arial" charset="0"/>
              </a:rPr>
              <a:t>用</a:t>
            </a:r>
            <a:r>
              <a:rPr lang="en-US" sz="1600" dirty="0">
                <a:solidFill>
                  <a:srgbClr val="333333"/>
                </a:solidFill>
                <a:latin typeface="Arial" charset="0"/>
              </a:rPr>
              <a:t>TCP</a:t>
            </a:r>
            <a:r>
              <a:rPr lang="zh-CN" altLang="en-US" sz="1600" dirty="0">
                <a:solidFill>
                  <a:srgbClr val="333333"/>
                </a:solidFill>
                <a:latin typeface="Arial" charset="0"/>
              </a:rPr>
              <a:t>可靠传输，也有混合</a:t>
            </a:r>
            <a:r>
              <a:rPr lang="en-US" sz="1600" dirty="0">
                <a:solidFill>
                  <a:srgbClr val="333333"/>
                </a:solidFill>
                <a:latin typeface="Arial" charset="0"/>
              </a:rPr>
              <a:t>UDP</a:t>
            </a:r>
            <a:r>
              <a:rPr lang="zh-CN" altLang="en-US" sz="1600" dirty="0">
                <a:solidFill>
                  <a:srgbClr val="333333"/>
                </a:solidFill>
                <a:latin typeface="Arial" charset="0"/>
              </a:rPr>
              <a:t>方式的</a:t>
            </a:r>
            <a:r>
              <a:rPr lang="en-US" sz="1600" dirty="0">
                <a:solidFill>
                  <a:srgbClr val="333333"/>
                </a:solidFill>
                <a:latin typeface="Arial" charset="0"/>
              </a:rPr>
              <a:t>HTTP。</a:t>
            </a:r>
            <a:r>
              <a:rPr lang="zh-CN" altLang="en-US" sz="1600" dirty="0">
                <a:solidFill>
                  <a:srgbClr val="333333"/>
                </a:solidFill>
                <a:latin typeface="Arial" charset="0"/>
              </a:rPr>
              <a:t>现在</a:t>
            </a:r>
            <a:r>
              <a:rPr lang="en-US" sz="1600" dirty="0">
                <a:solidFill>
                  <a:srgbClr val="333333"/>
                </a:solidFill>
                <a:latin typeface="Arial" charset="0"/>
              </a:rPr>
              <a:t>HTTP</a:t>
            </a:r>
            <a:r>
              <a:rPr lang="zh-CN" altLang="en-US" sz="1600" dirty="0">
                <a:solidFill>
                  <a:srgbClr val="333333"/>
                </a:solidFill>
                <a:latin typeface="Arial" charset="0"/>
              </a:rPr>
              <a:t>的最新版本是</a:t>
            </a:r>
            <a:r>
              <a:rPr lang="en-US" sz="1600" dirty="0">
                <a:solidFill>
                  <a:srgbClr val="333333"/>
                </a:solidFill>
                <a:latin typeface="Arial" charset="0"/>
              </a:rPr>
              <a:t>HTTP1.1。</a:t>
            </a:r>
            <a:r>
              <a:rPr lang="zh-CN" altLang="en-US" sz="1600" dirty="0">
                <a:solidFill>
                  <a:srgbClr val="333333"/>
                </a:solidFill>
                <a:latin typeface="Arial" charset="0"/>
              </a:rPr>
              <a:t>可选协议是</a:t>
            </a:r>
            <a:r>
              <a:rPr lang="en-US" sz="1600" dirty="0">
                <a:solidFill>
                  <a:srgbClr val="333333"/>
                </a:solidFill>
                <a:latin typeface="Arial"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charset="0"/>
              </a:rPr>
              <a:t>(6</a:t>
            </a:r>
            <a:r>
              <a:rPr lang="en-US" altLang="zh-CN" sz="1600" dirty="0" smtClean="0">
                <a:solidFill>
                  <a:srgbClr val="333333"/>
                </a:solidFill>
                <a:latin typeface="Arial" charset="0"/>
              </a:rPr>
              <a:t>) Media </a:t>
            </a:r>
            <a:r>
              <a:rPr lang="en-US" altLang="zh-CN" sz="1600" dirty="0">
                <a:solidFill>
                  <a:srgbClr val="333333"/>
                </a:solidFill>
                <a:latin typeface="Arial" charset="0"/>
              </a:rPr>
              <a:t>Formats</a:t>
            </a:r>
            <a:r>
              <a:rPr lang="zh-CN" altLang="en-US" sz="1600" dirty="0">
                <a:solidFill>
                  <a:srgbClr val="333333"/>
                </a:solidFill>
                <a:latin typeface="Arial" charset="0"/>
              </a:rPr>
              <a:t>媒体格式。格式</a:t>
            </a:r>
            <a:r>
              <a:rPr lang="en-US" altLang="zh-CN" sz="1600" dirty="0">
                <a:solidFill>
                  <a:srgbClr val="333333"/>
                </a:solidFill>
                <a:latin typeface="Arial" charset="0"/>
              </a:rPr>
              <a:t>Formats</a:t>
            </a:r>
            <a:r>
              <a:rPr lang="zh-CN" altLang="en-US" sz="1600" dirty="0">
                <a:solidFill>
                  <a:srgbClr val="333333"/>
                </a:solidFill>
                <a:latin typeface="Arial" charset="0"/>
              </a:rPr>
              <a:t>在这里等同于编码格式</a:t>
            </a:r>
            <a:r>
              <a:rPr lang="en-US" altLang="zh-CN" sz="1600" dirty="0">
                <a:solidFill>
                  <a:srgbClr val="333333"/>
                </a:solidFill>
                <a:latin typeface="Arial" charset="0"/>
              </a:rPr>
              <a:t>Codec</a:t>
            </a:r>
            <a:r>
              <a:rPr lang="zh-CN" altLang="en-US" sz="1600" dirty="0">
                <a:solidFill>
                  <a:srgbClr val="333333"/>
                </a:solidFill>
                <a:latin typeface="Arial" charset="0"/>
              </a:rPr>
              <a:t>，平时我们说的编码格式比如</a:t>
            </a:r>
            <a:r>
              <a:rPr lang="en-US" altLang="zh-CN" sz="1600" dirty="0">
                <a:solidFill>
                  <a:srgbClr val="333333"/>
                </a:solidFill>
                <a:latin typeface="Arial" charset="0"/>
              </a:rPr>
              <a:t>Mpeg-2</a:t>
            </a:r>
            <a:r>
              <a:rPr lang="zh-CN" altLang="en-US" sz="1600" dirty="0">
                <a:solidFill>
                  <a:srgbClr val="333333"/>
                </a:solidFill>
                <a:latin typeface="Arial" charset="0"/>
              </a:rPr>
              <a:t>，</a:t>
            </a:r>
            <a:r>
              <a:rPr lang="en-US" altLang="zh-CN" sz="1600" dirty="0">
                <a:solidFill>
                  <a:srgbClr val="333333"/>
                </a:solidFill>
                <a:latin typeface="Arial" charset="0"/>
              </a:rPr>
              <a:t>AVC</a:t>
            </a:r>
            <a:r>
              <a:rPr lang="zh-CN" altLang="en-US" sz="1600" dirty="0">
                <a:solidFill>
                  <a:srgbClr val="333333"/>
                </a:solidFill>
                <a:latin typeface="Arial" charset="0"/>
              </a:rPr>
              <a:t>，</a:t>
            </a:r>
            <a:r>
              <a:rPr lang="en-US" altLang="zh-CN" sz="1600" dirty="0">
                <a:solidFill>
                  <a:srgbClr val="333333"/>
                </a:solidFill>
                <a:latin typeface="Arial" charset="0"/>
              </a:rPr>
              <a:t>x264</a:t>
            </a:r>
            <a:r>
              <a:rPr lang="zh-CN" altLang="en-US" sz="1600" dirty="0">
                <a:solidFill>
                  <a:srgbClr val="333333"/>
                </a:solidFill>
                <a:latin typeface="Arial" charset="0"/>
              </a:rPr>
              <a:t>就是视频编码格式；</a:t>
            </a:r>
            <a:r>
              <a:rPr lang="en-US" altLang="zh-CN" sz="1600" dirty="0">
                <a:solidFill>
                  <a:srgbClr val="333333"/>
                </a:solidFill>
                <a:latin typeface="Arial" charset="0"/>
              </a:rPr>
              <a:t>PCM</a:t>
            </a:r>
            <a:r>
              <a:rPr lang="zh-CN" altLang="en-US" sz="1600" dirty="0">
                <a:solidFill>
                  <a:srgbClr val="333333"/>
                </a:solidFill>
                <a:latin typeface="Arial" charset="0"/>
              </a:rPr>
              <a:t>，</a:t>
            </a:r>
            <a:r>
              <a:rPr lang="en-US" altLang="zh-CN" sz="1600" dirty="0">
                <a:solidFill>
                  <a:srgbClr val="333333"/>
                </a:solidFill>
                <a:latin typeface="Arial" charset="0"/>
              </a:rPr>
              <a:t>mp3(MPEG-2 Layer 3)</a:t>
            </a:r>
            <a:r>
              <a:rPr lang="zh-CN" altLang="en-US" sz="1600" dirty="0">
                <a:solidFill>
                  <a:srgbClr val="333333"/>
                </a:solidFill>
                <a:latin typeface="Arial" charset="0"/>
              </a:rPr>
              <a:t>，</a:t>
            </a:r>
            <a:r>
              <a:rPr lang="en-US" altLang="zh-CN" sz="1600" dirty="0" err="1">
                <a:solidFill>
                  <a:srgbClr val="333333"/>
                </a:solidFill>
                <a:latin typeface="Arial" charset="0"/>
              </a:rPr>
              <a:t>aac</a:t>
            </a:r>
            <a:r>
              <a:rPr lang="zh-CN" altLang="en-US" sz="1600" dirty="0">
                <a:solidFill>
                  <a:srgbClr val="333333"/>
                </a:solidFill>
                <a:latin typeface="Arial" charset="0"/>
              </a:rPr>
              <a:t>，</a:t>
            </a:r>
            <a:r>
              <a:rPr lang="en-US" altLang="zh-CN" sz="1600" dirty="0" err="1">
                <a:solidFill>
                  <a:srgbClr val="333333"/>
                </a:solidFill>
                <a:latin typeface="Arial" charset="0"/>
              </a:rPr>
              <a:t>flac</a:t>
            </a:r>
            <a:r>
              <a:rPr lang="zh-CN" altLang="en-US" sz="1600" dirty="0">
                <a:solidFill>
                  <a:srgbClr val="333333"/>
                </a:solidFill>
                <a:latin typeface="Arial" charset="0"/>
              </a:rPr>
              <a:t>就是音频编码格式。而</a:t>
            </a:r>
            <a:r>
              <a:rPr lang="en-US" altLang="zh-CN" sz="1600" dirty="0" err="1">
                <a:solidFill>
                  <a:srgbClr val="333333"/>
                </a:solidFill>
                <a:latin typeface="Arial" charset="0"/>
              </a:rPr>
              <a:t>avi</a:t>
            </a:r>
            <a:r>
              <a:rPr lang="zh-CN" altLang="en-US" sz="1600" dirty="0">
                <a:solidFill>
                  <a:srgbClr val="333333"/>
                </a:solidFill>
                <a:latin typeface="Arial" charset="0"/>
              </a:rPr>
              <a:t>，</a:t>
            </a:r>
            <a:r>
              <a:rPr lang="en-US" altLang="zh-CN" sz="1600" dirty="0" err="1">
                <a:solidFill>
                  <a:srgbClr val="333333"/>
                </a:solidFill>
                <a:latin typeface="Arial" charset="0"/>
              </a:rPr>
              <a:t>rmvb</a:t>
            </a:r>
            <a:r>
              <a:rPr lang="zh-CN" altLang="en-US" sz="1600" dirty="0">
                <a:solidFill>
                  <a:srgbClr val="333333"/>
                </a:solidFill>
                <a:latin typeface="Arial" charset="0"/>
              </a:rPr>
              <a:t>，</a:t>
            </a:r>
            <a:r>
              <a:rPr lang="en-US" altLang="zh-CN" sz="1600" dirty="0" err="1">
                <a:solidFill>
                  <a:srgbClr val="333333"/>
                </a:solidFill>
                <a:latin typeface="Arial" charset="0"/>
              </a:rPr>
              <a:t>mkv</a:t>
            </a:r>
            <a:r>
              <a:rPr lang="zh-CN" altLang="en-US" sz="1600" dirty="0">
                <a:solidFill>
                  <a:srgbClr val="333333"/>
                </a:solidFill>
                <a:latin typeface="Arial"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charset="0"/>
              </a:rPr>
              <a:t>(7</a:t>
            </a:r>
            <a:r>
              <a:rPr lang="en-US" altLang="zh-CN" sz="1600" dirty="0" smtClean="0">
                <a:solidFill>
                  <a:srgbClr val="333333"/>
                </a:solidFill>
                <a:latin typeface="Arial" charset="0"/>
              </a:rPr>
              <a:t>) Remote </a:t>
            </a:r>
            <a:r>
              <a:rPr lang="en-US" altLang="zh-CN" sz="1600" dirty="0">
                <a:solidFill>
                  <a:srgbClr val="333333"/>
                </a:solidFill>
                <a:latin typeface="Arial" charset="0"/>
              </a:rPr>
              <a:t>UI </a:t>
            </a:r>
            <a:r>
              <a:rPr lang="zh-CN" altLang="en-US" sz="1600" dirty="0">
                <a:solidFill>
                  <a:srgbClr val="333333"/>
                </a:solidFill>
                <a:latin typeface="Arial"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itchFamily="34" charset="0"/>
              </a:rPr>
              <a:t>UPnP</a:t>
            </a:r>
            <a:r>
              <a:rPr lang="zh-CN" altLang="en-US" dirty="0">
                <a:solidFill>
                  <a:srgbClr val="000305"/>
                </a:solidFill>
                <a:latin typeface="Trebuchet MS"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charset="0"/>
              <a:buChar char="•"/>
            </a:pPr>
            <a:r>
              <a:rPr lang="zh-CN" altLang="en-US" dirty="0">
                <a:solidFill>
                  <a:srgbClr val="000305"/>
                </a:solidFill>
                <a:latin typeface="Trebuchet MS" pitchFamily="34" charset="0"/>
              </a:rPr>
              <a:t>寻址：设备通过</a:t>
            </a:r>
            <a:r>
              <a:rPr lang="en-US" altLang="zh-CN" dirty="0">
                <a:solidFill>
                  <a:srgbClr val="000305"/>
                </a:solidFill>
                <a:latin typeface="Trebuchet MS" pitchFamily="34" charset="0"/>
              </a:rPr>
              <a:t>DHCP</a:t>
            </a:r>
            <a:r>
              <a:rPr lang="zh-CN" altLang="en-US" dirty="0">
                <a:solidFill>
                  <a:srgbClr val="000305"/>
                </a:solidFill>
                <a:latin typeface="Trebuchet MS" pitchFamily="34" charset="0"/>
              </a:rPr>
              <a:t>或</a:t>
            </a:r>
            <a:r>
              <a:rPr lang="en-US" altLang="zh-CN" dirty="0">
                <a:solidFill>
                  <a:srgbClr val="000305"/>
                </a:solidFill>
                <a:latin typeface="Trebuchet MS" pitchFamily="34" charset="0"/>
              </a:rPr>
              <a:t>Auto-IP</a:t>
            </a:r>
            <a:r>
              <a:rPr lang="zh-CN" altLang="en-US" dirty="0">
                <a:solidFill>
                  <a:srgbClr val="000305"/>
                </a:solidFill>
                <a:latin typeface="Trebuchet MS" pitchFamily="34" charset="0"/>
              </a:rPr>
              <a:t>自动获取一个</a:t>
            </a:r>
            <a:r>
              <a:rPr lang="en-US" altLang="zh-CN" dirty="0">
                <a:solidFill>
                  <a:srgbClr val="000305"/>
                </a:solidFill>
                <a:latin typeface="Trebuchet MS" pitchFamily="34" charset="0"/>
              </a:rPr>
              <a:t>IP</a:t>
            </a:r>
            <a:r>
              <a:rPr lang="zh-CN" altLang="en-US" dirty="0">
                <a:solidFill>
                  <a:srgbClr val="000305"/>
                </a:solidFill>
                <a:latin typeface="Trebuchet MS" pitchFamily="34" charset="0"/>
              </a:rPr>
              <a:t>地址，并测试及定时检查地址可用性。</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发现：通过</a:t>
            </a:r>
            <a:r>
              <a:rPr lang="en-US" altLang="zh-CN" dirty="0">
                <a:solidFill>
                  <a:srgbClr val="000305"/>
                </a:solidFill>
                <a:latin typeface="Trebuchet MS" pitchFamily="34" charset="0"/>
              </a:rPr>
              <a:t>SSDP</a:t>
            </a:r>
            <a:r>
              <a:rPr lang="zh-CN" altLang="en-US" dirty="0">
                <a:solidFill>
                  <a:srgbClr val="000305"/>
                </a:solidFill>
                <a:latin typeface="Trebuchet MS" pitchFamily="34" charset="0"/>
              </a:rPr>
              <a:t>协议，当设备加入网络时向控制点宣告其可用服务。同样，当控制点加入网络时允许其搜索到感兴趣的设备。</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描述：使用</a:t>
            </a:r>
            <a:r>
              <a:rPr lang="en-US" altLang="zh-CN" dirty="0">
                <a:solidFill>
                  <a:srgbClr val="000305"/>
                </a:solidFill>
                <a:latin typeface="Trebuchet MS" pitchFamily="34" charset="0"/>
              </a:rPr>
              <a:t>XML</a:t>
            </a:r>
            <a:r>
              <a:rPr lang="zh-CN" altLang="en-US" dirty="0">
                <a:solidFill>
                  <a:srgbClr val="000305"/>
                </a:solidFill>
                <a:latin typeface="Trebuchet MS" pitchFamily="34" charset="0"/>
              </a:rPr>
              <a:t>形式，让控制点了解设备及其提供的功能。描述包括设备描述、服务描述、非标准厂商扩展等。</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控制：采用</a:t>
            </a:r>
            <a:r>
              <a:rPr lang="en-US" altLang="zh-CN" dirty="0">
                <a:solidFill>
                  <a:srgbClr val="000305"/>
                </a:solidFill>
                <a:latin typeface="Trebuchet MS" pitchFamily="34" charset="0"/>
              </a:rPr>
              <a:t>SOAP</a:t>
            </a:r>
            <a:r>
              <a:rPr lang="zh-CN" altLang="en-US" dirty="0">
                <a:solidFill>
                  <a:srgbClr val="000305"/>
                </a:solidFill>
                <a:latin typeface="Trebuchet MS" pitchFamily="34" charset="0"/>
              </a:rPr>
              <a:t>协议（</a:t>
            </a:r>
            <a:r>
              <a:rPr lang="en-US" altLang="zh-CN" dirty="0">
                <a:solidFill>
                  <a:srgbClr val="000305"/>
                </a:solidFill>
                <a:latin typeface="Trebuchet MS" pitchFamily="34" charset="0"/>
              </a:rPr>
              <a:t>Web Service</a:t>
            </a:r>
            <a:r>
              <a:rPr lang="zh-CN" altLang="en-US" dirty="0">
                <a:solidFill>
                  <a:srgbClr val="000305"/>
                </a:solidFill>
                <a:latin typeface="Trebuchet MS" pitchFamily="34" charset="0"/>
              </a:rPr>
              <a:t>协议），控制点向服务发出动作，设备服务执行后返回结果或错误码。或者控制点查询服务的状态变量值。</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事件：当服务状态变量发生改变时，发布者（服务）向订阅者发送事件消息，提醒订阅者状态变量改变。控制点采用</a:t>
            </a:r>
            <a:r>
              <a:rPr lang="en-US" altLang="zh-CN" dirty="0">
                <a:solidFill>
                  <a:srgbClr val="000305"/>
                </a:solidFill>
                <a:latin typeface="Trebuchet MS" pitchFamily="34" charset="0"/>
              </a:rPr>
              <a:t>GENA</a:t>
            </a:r>
            <a:r>
              <a:rPr lang="zh-CN" altLang="en-US" dirty="0">
                <a:solidFill>
                  <a:srgbClr val="000305"/>
                </a:solidFill>
                <a:latin typeface="Trebuchet MS" pitchFamily="34" charset="0"/>
              </a:rPr>
              <a:t>协议订阅服务所提供的事件。</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展示：控制点采用浏览器获得设备展示页面。</a:t>
            </a:r>
            <a:endParaRPr lang="zh-CN" altLang="en-US" b="0" i="0" dirty="0">
              <a:solidFill>
                <a:srgbClr val="000305"/>
              </a:solidFill>
              <a:effectLst/>
              <a:latin typeface="Trebuchet MS"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itchFamily="34" charset="0"/>
              </a:rPr>
              <a:t>除了定义了上面的基本的通信行为，</a:t>
            </a:r>
            <a:r>
              <a:rPr lang="en-US" dirty="0" err="1">
                <a:solidFill>
                  <a:srgbClr val="000305"/>
                </a:solidFill>
                <a:latin typeface="Trebuchet MS" pitchFamily="34" charset="0"/>
              </a:rPr>
              <a:t>upnp</a:t>
            </a:r>
            <a:r>
              <a:rPr lang="zh-CN" altLang="en-US" dirty="0">
                <a:solidFill>
                  <a:srgbClr val="000305"/>
                </a:solidFill>
                <a:latin typeface="Trebuchet MS" pitchFamily="34" charset="0"/>
              </a:rPr>
              <a:t>还定义了一个</a:t>
            </a:r>
            <a:r>
              <a:rPr lang="en-US" dirty="0">
                <a:solidFill>
                  <a:srgbClr val="000305"/>
                </a:solidFill>
                <a:latin typeface="Trebuchet MS" pitchFamily="34" charset="0"/>
              </a:rPr>
              <a:t>AV</a:t>
            </a:r>
            <a:r>
              <a:rPr lang="zh-CN" altLang="en-US" dirty="0">
                <a:solidFill>
                  <a:srgbClr val="000305"/>
                </a:solidFill>
                <a:latin typeface="Trebuchet MS" pitchFamily="34" charset="0"/>
              </a:rPr>
              <a:t>架构。</a:t>
            </a:r>
            <a:endParaRPr lang="zh-CN" altLang="en-US" dirty="0">
              <a:solidFill>
                <a:srgbClr val="000305"/>
              </a:solidFill>
              <a:latin typeface="Trebuchet MS" pitchFamily="34" charset="0"/>
            </a:endParaRPr>
          </a:p>
          <a:p>
            <a:pPr fontAlgn="base"/>
            <a:r>
              <a:rPr lang="en-US" dirty="0">
                <a:solidFill>
                  <a:srgbClr val="000305"/>
                </a:solidFill>
                <a:latin typeface="Trebuchet MS" pitchFamily="34" charset="0"/>
              </a:rPr>
              <a:t>UPnP</a:t>
            </a:r>
            <a:r>
              <a:rPr lang="zh-CN" altLang="en-US" dirty="0">
                <a:solidFill>
                  <a:srgbClr val="000305"/>
                </a:solidFill>
                <a:latin typeface="Trebuchet MS" pitchFamily="34" charset="0"/>
              </a:rPr>
              <a:t>定义的基本影音设备包括</a:t>
            </a:r>
            <a:r>
              <a:rPr lang="en-US" dirty="0" err="1">
                <a:solidFill>
                  <a:srgbClr val="000305"/>
                </a:solidFill>
                <a:latin typeface="Trebuchet MS" pitchFamily="34" charset="0"/>
              </a:rPr>
              <a:t>MediaServer</a:t>
            </a:r>
            <a:r>
              <a:rPr lang="en-US" dirty="0">
                <a:solidFill>
                  <a:srgbClr val="000305"/>
                </a:solidFill>
                <a:latin typeface="Trebuchet MS" pitchFamily="34" charset="0"/>
              </a:rPr>
              <a:t>（</a:t>
            </a:r>
            <a:r>
              <a:rPr lang="zh-CN" altLang="en-US" dirty="0">
                <a:solidFill>
                  <a:srgbClr val="000305"/>
                </a:solidFill>
                <a:latin typeface="Trebuchet MS" pitchFamily="34" charset="0"/>
              </a:rPr>
              <a:t>媒体服务器）、</a:t>
            </a:r>
            <a:r>
              <a:rPr lang="en-US" dirty="0" err="1">
                <a:solidFill>
                  <a:srgbClr val="000305"/>
                </a:solidFill>
                <a:latin typeface="Trebuchet MS" pitchFamily="34" charset="0"/>
              </a:rPr>
              <a:t>MediaRenderer</a:t>
            </a:r>
            <a:r>
              <a:rPr lang="en-US" dirty="0">
                <a:solidFill>
                  <a:srgbClr val="000305"/>
                </a:solidFill>
                <a:latin typeface="Trebuchet MS" pitchFamily="34" charset="0"/>
              </a:rPr>
              <a:t>（</a:t>
            </a:r>
            <a:r>
              <a:rPr lang="zh-CN" altLang="en-US" dirty="0">
                <a:solidFill>
                  <a:srgbClr val="000305"/>
                </a:solidFill>
                <a:latin typeface="Trebuchet MS" pitchFamily="34" charset="0"/>
              </a:rPr>
              <a:t>媒体渲染器）。其中</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ContentDirectory</a:t>
            </a:r>
            <a:r>
              <a:rPr lang="en-US" dirty="0">
                <a:solidFill>
                  <a:srgbClr val="000305"/>
                </a:solidFill>
                <a:latin typeface="Trebuchet MS" pitchFamily="34" charset="0"/>
              </a:rPr>
              <a:t>(CDS)</a:t>
            </a:r>
            <a:r>
              <a:rPr lang="zh-CN" altLang="en-US" dirty="0">
                <a:solidFill>
                  <a:srgbClr val="000305"/>
                </a:solidFill>
                <a:latin typeface="Trebuchet MS" pitchFamily="34" charset="0"/>
              </a:rPr>
              <a:t>等，</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RenderingControl</a:t>
            </a:r>
            <a:r>
              <a:rPr lang="en-US" dirty="0">
                <a:solidFill>
                  <a:srgbClr val="000305"/>
                </a:solidFill>
                <a:latin typeface="Trebuchet MS" pitchFamily="34" charset="0"/>
              </a:rPr>
              <a:t>(RCS)</a:t>
            </a:r>
            <a:r>
              <a:rPr lang="zh-CN" altLang="en-US" dirty="0">
                <a:solidFill>
                  <a:srgbClr val="000305"/>
                </a:solidFill>
                <a:latin typeface="Trebuchet MS" pitchFamily="34" charset="0"/>
              </a:rPr>
              <a:t>等。</a:t>
            </a:r>
            <a:endParaRPr lang="zh-CN" altLang="en-US" b="0" i="0" dirty="0">
              <a:solidFill>
                <a:srgbClr val="000305"/>
              </a:solidFill>
              <a:effectLst/>
              <a:latin typeface="Trebuchet MS"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itchFamily="34" charset="0"/>
              </a:rPr>
              <a:t>基本上</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是内容的提供者，</a:t>
            </a:r>
            <a:r>
              <a:rPr lang="en-US" dirty="0" err="1">
                <a:solidFill>
                  <a:srgbClr val="000305"/>
                </a:solidFill>
                <a:latin typeface="Trebuchet MS" pitchFamily="34" charset="0"/>
              </a:rPr>
              <a:t>controlpoint</a:t>
            </a:r>
            <a:r>
              <a:rPr lang="zh-CN" altLang="en-US" dirty="0">
                <a:solidFill>
                  <a:srgbClr val="000305"/>
                </a:solidFill>
                <a:latin typeface="Trebuchet MS" pitchFamily="34" charset="0"/>
              </a:rPr>
              <a:t>通过控制</a:t>
            </a:r>
            <a:r>
              <a:rPr lang="en-US" dirty="0" err="1">
                <a:solidFill>
                  <a:srgbClr val="000305"/>
                </a:solidFill>
                <a:latin typeface="Trebuchet MS" pitchFamily="34" charset="0"/>
              </a:rPr>
              <a:t>mediaserver，mediarenderer</a:t>
            </a:r>
            <a:r>
              <a:rPr lang="zh-CN" altLang="en-US" dirty="0">
                <a:solidFill>
                  <a:srgbClr val="000305"/>
                </a:solidFill>
                <a:latin typeface="Trebuchet MS" pitchFamily="34" charset="0"/>
              </a:rPr>
              <a:t>从</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里取得数据并播放，那么</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CDS::Browser/Search</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内容目录对象</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GetProtocolInfo</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支持的数据格式</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对支持的格式进行内容选择</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PrepareForConnection</a:t>
            </a:r>
            <a:r>
              <a:rPr lang="zh-CN" altLang="en-US" sz="1600" dirty="0">
                <a:solidFill>
                  <a:srgbClr val="000305"/>
                </a:solidFill>
                <a:latin typeface="Trebuchet MS" pitchFamily="34" charset="0"/>
              </a:rPr>
              <a:t>建立连接</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a:t>
            </a:r>
            <a:r>
              <a:rPr lang="en-US" sz="1600" dirty="0" err="1">
                <a:solidFill>
                  <a:srgbClr val="000305"/>
                </a:solidFill>
                <a:latin typeface="Trebuchet MS" pitchFamily="34" charset="0"/>
              </a:rPr>
              <a:t>SetAVTransportURI</a:t>
            </a:r>
            <a:r>
              <a:rPr lang="zh-CN" altLang="en-US" sz="1600" dirty="0">
                <a:solidFill>
                  <a:srgbClr val="000305"/>
                </a:solidFill>
                <a:latin typeface="Trebuchet MS" pitchFamily="34" charset="0"/>
              </a:rPr>
              <a:t>动作，设置内容</a:t>
            </a:r>
            <a:r>
              <a:rPr lang="en-US" sz="1600" dirty="0">
                <a:solidFill>
                  <a:srgbClr val="000305"/>
                </a:solidFill>
                <a:latin typeface="Trebuchet MS" pitchFamily="34" charset="0"/>
              </a:rPr>
              <a:t>URI</a:t>
            </a:r>
            <a:r>
              <a:rPr lang="zh-CN" altLang="en-US" sz="1600" dirty="0">
                <a:solidFill>
                  <a:srgbClr val="000305"/>
                </a:solidFill>
                <a:latin typeface="Trebuchet MS" pitchFamily="34" charset="0"/>
              </a:rPr>
              <a:t>路径</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AVT::Play</a:t>
            </a:r>
            <a:r>
              <a:rPr lang="zh-CN" altLang="en-US" sz="1600" dirty="0">
                <a:solidFill>
                  <a:srgbClr val="000305"/>
                </a:solidFill>
                <a:latin typeface="Trebuchet MS" pitchFamily="34" charset="0"/>
              </a:rPr>
              <a:t>动作，启动播放</a:t>
            </a:r>
            <a:endParaRPr lang="zh-CN" altLang="en-US" sz="1600" dirty="0">
              <a:solidFill>
                <a:srgbClr val="000305"/>
              </a:solidFill>
              <a:latin typeface="Trebuchet MS" pitchFamily="34" charset="0"/>
            </a:endParaRPr>
          </a:p>
          <a:p>
            <a:pPr fontAlgn="base">
              <a:buFont typeface="+mj-lt"/>
              <a:buAutoNum type="arabicPeriod"/>
            </a:pP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与</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之间通过</a:t>
            </a:r>
            <a:r>
              <a:rPr lang="en-US" sz="1600" dirty="0">
                <a:solidFill>
                  <a:srgbClr val="000305"/>
                </a:solidFill>
                <a:latin typeface="Trebuchet MS" pitchFamily="34" charset="0"/>
              </a:rPr>
              <a:t>HTTP GET</a:t>
            </a:r>
            <a:r>
              <a:rPr lang="zh-CN" altLang="en-US" sz="1600" dirty="0">
                <a:solidFill>
                  <a:srgbClr val="000305"/>
                </a:solidFill>
                <a:latin typeface="Trebuchet MS" pitchFamily="34" charset="0"/>
              </a:rPr>
              <a:t>进行内容传输</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RCS::</a:t>
            </a:r>
            <a:r>
              <a:rPr lang="en-US" sz="1600" dirty="0" err="1">
                <a:solidFill>
                  <a:srgbClr val="000305"/>
                </a:solidFill>
                <a:latin typeface="Trebuchet MS" pitchFamily="34" charset="0"/>
              </a:rPr>
              <a:t>SetVolumn</a:t>
            </a:r>
            <a:r>
              <a:rPr lang="zh-CN" altLang="en-US" sz="1600" dirty="0">
                <a:solidFill>
                  <a:srgbClr val="000305"/>
                </a:solidFill>
                <a:latin typeface="Trebuchet MS" pitchFamily="34" charset="0"/>
              </a:rPr>
              <a:t>动作，设置音量</a:t>
            </a:r>
            <a:endParaRPr lang="zh-CN" altLang="en-US" sz="1600" dirty="0">
              <a:solidFill>
                <a:srgbClr val="000305"/>
              </a:solidFill>
              <a:latin typeface="Trebuchet MS" pitchFamily="34" charset="0"/>
            </a:endParaRPr>
          </a:p>
          <a:p>
            <a:pPr fontAlgn="base">
              <a:buFont typeface="+mj-lt"/>
              <a:buAutoNum type="arabicPeriod"/>
            </a:pPr>
            <a:r>
              <a:rPr lang="zh-CN" altLang="en-US" sz="1600" dirty="0">
                <a:solidFill>
                  <a:srgbClr val="000305"/>
                </a:solidFill>
                <a:latin typeface="Trebuchet MS" pitchFamily="34" charset="0"/>
              </a:rPr>
              <a:t>内容传输完成，根据需要设置下一首音乐的</a:t>
            </a:r>
            <a:r>
              <a:rPr lang="en-US" sz="1600" dirty="0">
                <a:solidFill>
                  <a:srgbClr val="000305"/>
                </a:solidFill>
                <a:latin typeface="Trebuchet MS" pitchFamily="34" charset="0"/>
              </a:rPr>
              <a:t>URI</a:t>
            </a:r>
            <a:endParaRPr 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ConnectionComplete</a:t>
            </a:r>
            <a:r>
              <a:rPr lang="zh-CN" altLang="en-US" sz="1600" dirty="0">
                <a:solidFill>
                  <a:srgbClr val="000305"/>
                </a:solidFill>
                <a:latin typeface="Trebuchet MS" pitchFamily="34" charset="0"/>
              </a:rPr>
              <a:t>终止连接</a:t>
            </a:r>
            <a:endParaRPr lang="zh-CN" altLang="en-US" sz="1600" b="0" i="0" dirty="0">
              <a:solidFill>
                <a:srgbClr val="000305"/>
              </a:solidFill>
              <a:effectLst/>
              <a:latin typeface="Trebuchet MS"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charset="0"/>
                <a:cs typeface="Courier New" charset="0"/>
              </a:rPr>
              <a:t>Zero Configuration Networking consists of </a:t>
            </a:r>
            <a:r>
              <a:rPr lang="en-US" b="1" dirty="0">
                <a:solidFill>
                  <a:srgbClr val="4A4A4A"/>
                </a:solidFill>
                <a:latin typeface="Courier New" charset="0"/>
                <a:cs typeface="Courier New" charset="0"/>
              </a:rPr>
              <a:t>three elements</a:t>
            </a:r>
            <a:r>
              <a:rPr lang="en-US" dirty="0">
                <a:solidFill>
                  <a:srgbClr val="4A4A4A"/>
                </a:solidFill>
                <a:latin typeface="Courier New" charset="0"/>
                <a:cs typeface="Courier New" charset="0"/>
              </a:rPr>
              <a:t>:</a:t>
            </a:r>
            <a:endParaRPr lang="en-US" dirty="0">
              <a:solidFill>
                <a:srgbClr val="4A4A4A"/>
              </a:solidFill>
              <a:latin typeface="Courier New" charset="0"/>
              <a:cs typeface="Courier New" charset="0"/>
            </a:endParaRPr>
          </a:p>
          <a:p>
            <a:r>
              <a:rPr lang="en-US" i="1" dirty="0" smtClean="0">
                <a:solidFill>
                  <a:srgbClr val="4A4A4A"/>
                </a:solidFill>
                <a:latin typeface="Courier New" charset="0"/>
                <a:cs typeface="Courier New" charset="0"/>
              </a:rPr>
              <a:t>* </a:t>
            </a:r>
            <a:r>
              <a:rPr lang="en-US" b="1" i="1" dirty="0" smtClean="0">
                <a:solidFill>
                  <a:srgbClr val="4A4A4A"/>
                </a:solidFill>
                <a:latin typeface="Courier New" charset="0"/>
                <a:cs typeface="Courier New" charset="0"/>
              </a:rPr>
              <a:t>Network </a:t>
            </a:r>
            <a:r>
              <a:rPr lang="en-US" b="1" i="1" dirty="0">
                <a:solidFill>
                  <a:srgbClr val="4A4A4A"/>
                </a:solidFill>
                <a:latin typeface="Courier New" charset="0"/>
                <a:cs typeface="Courier New" charset="0"/>
              </a:rPr>
              <a:t>layer address assignment</a:t>
            </a:r>
            <a:endParaRPr lang="en-US" dirty="0">
              <a:solidFill>
                <a:srgbClr val="4A4A4A"/>
              </a:solidFill>
              <a:latin typeface="Courier New" charset="0"/>
              <a:cs typeface="Courier New" charset="0"/>
            </a:endParaRPr>
          </a:p>
          <a:p>
            <a:r>
              <a:rPr lang="en-US" dirty="0" err="1" smtClean="0">
                <a:solidFill>
                  <a:srgbClr val="4A4A4A"/>
                </a:solidFill>
                <a:latin typeface="Courier New" charset="0"/>
                <a:cs typeface="Courier New" charset="0"/>
              </a:rPr>
              <a:t>Zeroconf</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uses the Internet Protocol (IP), so it needs to assign an IP address as the network </a:t>
            </a:r>
            <a:r>
              <a:rPr lang="en-US" dirty="0" err="1" smtClean="0">
                <a:solidFill>
                  <a:srgbClr val="4A4A4A"/>
                </a:solidFill>
                <a:latin typeface="Courier New" charset="0"/>
                <a:cs typeface="Courier New" charset="0"/>
              </a:rPr>
              <a:t>address.A</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link-local IP address is automatically allocated from within the IP address range prefixed by 169.254. Two Linux programs for achieving this result are </a:t>
            </a:r>
            <a:r>
              <a:rPr lang="en-US" dirty="0" err="1">
                <a:solidFill>
                  <a:srgbClr val="FB6B17"/>
                </a:solidFill>
                <a:latin typeface="Courier New" charset="0"/>
                <a:cs typeface="Courier New" charset="0"/>
                <a:hlinkClick r:id="rId1"/>
              </a:rPr>
              <a:t>zeroconf</a:t>
            </a:r>
            <a:r>
              <a:rPr lang="en-US" dirty="0">
                <a:solidFill>
                  <a:srgbClr val="4A4A4A"/>
                </a:solidFill>
                <a:latin typeface="Courier New" charset="0"/>
                <a:cs typeface="Courier New" charset="0"/>
              </a:rPr>
              <a:t> and </a:t>
            </a:r>
            <a:r>
              <a:rPr lang="en-US" dirty="0" err="1">
                <a:solidFill>
                  <a:srgbClr val="FB6B17"/>
                </a:solidFill>
                <a:latin typeface="Courier New" charset="0"/>
                <a:cs typeface="Courier New" charset="0"/>
                <a:hlinkClick r:id="rId2"/>
              </a:rPr>
              <a:t>zcip</a:t>
            </a:r>
            <a:r>
              <a:rPr lang="en-US" dirty="0">
                <a:solidFill>
                  <a:srgbClr val="4A4A4A"/>
                </a:solidFill>
                <a:latin typeface="Courier New" charset="0"/>
                <a:cs typeface="Courier New" charset="0"/>
              </a:rPr>
              <a:t>.</a:t>
            </a:r>
            <a:endParaRPr lang="en-US" dirty="0">
              <a:solidFill>
                <a:srgbClr val="4A4A4A"/>
              </a:solidFill>
              <a:latin typeface="Courier New" charset="0"/>
              <a:cs typeface="Courier New" charset="0"/>
            </a:endParaRPr>
          </a:p>
          <a:p>
            <a:r>
              <a:rPr lang="en-US" i="1" dirty="0" smtClean="0">
                <a:solidFill>
                  <a:srgbClr val="4A4A4A"/>
                </a:solidFill>
                <a:latin typeface="Courier New" charset="0"/>
                <a:cs typeface="Courier New" charset="0"/>
              </a:rPr>
              <a:t>* </a:t>
            </a:r>
            <a:r>
              <a:rPr lang="en-US" b="1" i="1" dirty="0" smtClean="0">
                <a:solidFill>
                  <a:srgbClr val="4A4A4A"/>
                </a:solidFill>
                <a:latin typeface="Courier New" charset="0"/>
                <a:cs typeface="Courier New" charset="0"/>
              </a:rPr>
              <a:t>Translation </a:t>
            </a:r>
            <a:r>
              <a:rPr lang="en-US" b="1" i="1" dirty="0">
                <a:solidFill>
                  <a:srgbClr val="4A4A4A"/>
                </a:solidFill>
                <a:latin typeface="Courier New" charset="0"/>
                <a:cs typeface="Courier New" charset="0"/>
              </a:rPr>
              <a:t>between network names and network addresses</a:t>
            </a:r>
            <a:endParaRPr lang="en-US" dirty="0">
              <a:solidFill>
                <a:srgbClr val="4A4A4A"/>
              </a:solidFill>
              <a:latin typeface="Courier New" charset="0"/>
              <a:cs typeface="Courier New" charset="0"/>
            </a:endParaRPr>
          </a:p>
          <a:p>
            <a:r>
              <a:rPr lang="en-US" dirty="0" err="1" smtClean="0">
                <a:solidFill>
                  <a:srgbClr val="4A4A4A"/>
                </a:solidFill>
                <a:latin typeface="Courier New" charset="0"/>
                <a:cs typeface="Courier New" charset="0"/>
              </a:rPr>
              <a:t>Zeroconf's</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solution is to use </a:t>
            </a:r>
            <a:r>
              <a:rPr lang="en-US" dirty="0">
                <a:solidFill>
                  <a:srgbClr val="FB6B17"/>
                </a:solidFill>
                <a:latin typeface="Courier New" charset="0"/>
                <a:cs typeface="Courier New" charset="0"/>
                <a:hlinkClick r:id="rId3"/>
              </a:rPr>
              <a:t>Multicast DNS</a:t>
            </a:r>
            <a:r>
              <a:rPr lang="en-US" dirty="0">
                <a:solidFill>
                  <a:srgbClr val="4A4A4A"/>
                </a:solidFill>
                <a:latin typeface="Courier New" charset="0"/>
                <a:cs typeface="Courier New" charset="0"/>
              </a:rPr>
              <a:t>. Computers on </a:t>
            </a:r>
            <a:r>
              <a:rPr lang="en-US" dirty="0" err="1">
                <a:solidFill>
                  <a:srgbClr val="4A4A4A"/>
                </a:solidFill>
                <a:latin typeface="Courier New" charset="0"/>
                <a:cs typeface="Courier New" charset="0"/>
              </a:rPr>
              <a:t>Zeroconf</a:t>
            </a:r>
            <a:r>
              <a:rPr lang="en-US" dirty="0">
                <a:solidFill>
                  <a:srgbClr val="4A4A4A"/>
                </a:solidFill>
                <a:latin typeface="Courier New" charset="0"/>
                <a:cs typeface="Courier New" charset="0"/>
              </a:rPr>
              <a:t> networks configured with link-local IP addresses, as described above, are assigned to the Multicast DNS domain </a:t>
            </a:r>
            <a:r>
              <a:rPr lang="en-US" i="1" dirty="0">
                <a:solidFill>
                  <a:srgbClr val="4A4A4A"/>
                </a:solidFill>
                <a:latin typeface="Courier New" charset="0"/>
                <a:cs typeface="Courier New" charset="0"/>
              </a:rPr>
              <a:t>.local</a:t>
            </a:r>
            <a:r>
              <a:rPr lang="en-US" dirty="0">
                <a:solidFill>
                  <a:srgbClr val="4A4A4A"/>
                </a:solidFill>
                <a:latin typeface="Courier New" charset="0"/>
                <a:cs typeface="Courier New" charset="0"/>
              </a:rPr>
              <a:t>. </a:t>
            </a:r>
            <a:r>
              <a:rPr lang="en-US" dirty="0" smtClean="0">
                <a:solidFill>
                  <a:srgbClr val="4A4A4A"/>
                </a:solidFill>
                <a:latin typeface="Courier New" charset="0"/>
                <a:cs typeface="Courier New" charset="0"/>
              </a:rPr>
              <a:t>Multicast </a:t>
            </a:r>
            <a:r>
              <a:rPr lang="en-US" dirty="0">
                <a:solidFill>
                  <a:srgbClr val="4A4A4A"/>
                </a:solidFill>
                <a:latin typeface="Courier New" charset="0"/>
                <a:cs typeface="Courier New" charset="0"/>
              </a:rPr>
              <a:t>DNS translates </a:t>
            </a:r>
            <a:r>
              <a:rPr lang="en-US" i="1" dirty="0" err="1">
                <a:solidFill>
                  <a:srgbClr val="4A4A4A"/>
                </a:solidFill>
                <a:latin typeface="Courier New" charset="0"/>
                <a:cs typeface="Courier New" charset="0"/>
              </a:rPr>
              <a:t>biffo.local</a:t>
            </a:r>
            <a:r>
              <a:rPr lang="en-US" dirty="0">
                <a:solidFill>
                  <a:srgbClr val="4A4A4A"/>
                </a:solidFill>
                <a:latin typeface="Courier New" charset="0"/>
                <a:cs typeface="Courier New" charset="0"/>
              </a:rPr>
              <a:t> to the computer's IP address.</a:t>
            </a:r>
            <a:endParaRPr lang="en-US" dirty="0">
              <a:solidFill>
                <a:srgbClr val="4A4A4A"/>
              </a:solidFill>
              <a:latin typeface="Courier New" charset="0"/>
              <a:cs typeface="Courier New" charset="0"/>
            </a:endParaRPr>
          </a:p>
          <a:p>
            <a:r>
              <a:rPr lang="en-US" dirty="0" err="1">
                <a:solidFill>
                  <a:srgbClr val="FB6B17"/>
                </a:solidFill>
                <a:latin typeface="Courier New" charset="0"/>
                <a:cs typeface="Courier New" charset="0"/>
                <a:hlinkClick r:id="rId4"/>
              </a:rPr>
              <a:t>Nss-mdns</a:t>
            </a:r>
            <a:r>
              <a:rPr lang="en-US" dirty="0">
                <a:solidFill>
                  <a:srgbClr val="4A4A4A"/>
                </a:solidFill>
                <a:latin typeface="Courier New" charset="0"/>
                <a:cs typeface="Courier New" charset="0"/>
              </a:rPr>
              <a:t>, in association with a Multicast DNS responder daemon such as </a:t>
            </a:r>
            <a:r>
              <a:rPr lang="en-US" dirty="0" err="1">
                <a:solidFill>
                  <a:srgbClr val="FB6B17"/>
                </a:solidFill>
                <a:latin typeface="Courier New" charset="0"/>
                <a:cs typeface="Courier New" charset="0"/>
                <a:hlinkClick r:id="rId5"/>
              </a:rPr>
              <a:t>Avahi</a:t>
            </a:r>
            <a:r>
              <a:rPr lang="en-US" dirty="0">
                <a:solidFill>
                  <a:srgbClr val="4A4A4A"/>
                </a:solidFill>
                <a:latin typeface="Courier New" charset="0"/>
                <a:cs typeface="Courier New" charset="0"/>
              </a:rPr>
              <a:t> or Apple's </a:t>
            </a:r>
            <a:r>
              <a:rPr lang="en-US" dirty="0" err="1">
                <a:solidFill>
                  <a:srgbClr val="FB6B17"/>
                </a:solidFill>
                <a:latin typeface="Courier New" charset="0"/>
                <a:cs typeface="Courier New" charset="0"/>
                <a:hlinkClick r:id="rId6"/>
              </a:rPr>
              <a:t>mDNSResponder</a:t>
            </a:r>
            <a:r>
              <a:rPr lang="en-US" dirty="0">
                <a:solidFill>
                  <a:srgbClr val="4A4A4A"/>
                </a:solidFill>
                <a:latin typeface="Courier New" charset="0"/>
                <a:cs typeface="Courier New" charset="0"/>
              </a:rPr>
              <a:t>, can take care of this name to address translation in a Linux </a:t>
            </a:r>
            <a:r>
              <a:rPr lang="en-US" dirty="0" err="1">
                <a:solidFill>
                  <a:srgbClr val="4A4A4A"/>
                </a:solidFill>
                <a:latin typeface="Courier New" charset="0"/>
                <a:cs typeface="Courier New" charset="0"/>
              </a:rPr>
              <a:t>Zeroconf</a:t>
            </a:r>
            <a:r>
              <a:rPr lang="en-US" dirty="0">
                <a:solidFill>
                  <a:srgbClr val="4A4A4A"/>
                </a:solidFill>
                <a:latin typeface="Courier New" charset="0"/>
                <a:cs typeface="Courier New" charset="0"/>
              </a:rPr>
              <a:t> network.</a:t>
            </a:r>
            <a:endParaRPr lang="en-US" dirty="0">
              <a:solidFill>
                <a:srgbClr val="4A4A4A"/>
              </a:solidFill>
              <a:latin typeface="Courier New" charset="0"/>
              <a:cs typeface="Courier New" charset="0"/>
            </a:endParaRPr>
          </a:p>
          <a:p>
            <a:r>
              <a:rPr lang="en-US" i="1" dirty="0" smtClean="0">
                <a:solidFill>
                  <a:srgbClr val="4A4A4A"/>
                </a:solidFill>
                <a:latin typeface="Courier New" charset="0"/>
                <a:cs typeface="Courier New" charset="0"/>
              </a:rPr>
              <a:t>* </a:t>
            </a:r>
            <a:r>
              <a:rPr lang="en-US" b="1" i="1" dirty="0" smtClean="0">
                <a:solidFill>
                  <a:srgbClr val="4A4A4A"/>
                </a:solidFill>
                <a:latin typeface="Courier New" charset="0"/>
                <a:cs typeface="Courier New" charset="0"/>
              </a:rPr>
              <a:t>Location </a:t>
            </a:r>
            <a:r>
              <a:rPr lang="en-US" b="1" i="1" dirty="0">
                <a:solidFill>
                  <a:srgbClr val="4A4A4A"/>
                </a:solidFill>
                <a:latin typeface="Courier New" charset="0"/>
                <a:cs typeface="Courier New" charset="0"/>
              </a:rPr>
              <a:t>or discovery of services by name and protocol</a:t>
            </a:r>
            <a:endParaRPr lang="en-US" dirty="0">
              <a:solidFill>
                <a:srgbClr val="4A4A4A"/>
              </a:solidFill>
              <a:latin typeface="Courier New" charset="0"/>
              <a:cs typeface="Courier New" charset="0"/>
            </a:endParaRPr>
          </a:p>
          <a:p>
            <a:r>
              <a:rPr lang="en-US" dirty="0" err="1" smtClean="0">
                <a:solidFill>
                  <a:srgbClr val="4A4A4A"/>
                </a:solidFill>
                <a:latin typeface="Courier New" charset="0"/>
                <a:cs typeface="Courier New" charset="0"/>
              </a:rPr>
              <a:t>Zeroconf</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uses something called </a:t>
            </a:r>
            <a:r>
              <a:rPr lang="en-US" dirty="0">
                <a:solidFill>
                  <a:srgbClr val="FB6B17"/>
                </a:solidFill>
                <a:latin typeface="Courier New" charset="0"/>
                <a:cs typeface="Courier New" charset="0"/>
                <a:hlinkClick r:id="rId7"/>
              </a:rPr>
              <a:t>DNS Service Discovery</a:t>
            </a:r>
            <a:r>
              <a:rPr lang="en-US" dirty="0">
                <a:solidFill>
                  <a:srgbClr val="4A4A4A"/>
                </a:solidFill>
                <a:latin typeface="Courier New" charset="0"/>
                <a:cs typeface="Courier New" charset="0"/>
              </a:rPr>
              <a:t> to "discover" what services a computer has made available to other computers. </a:t>
            </a:r>
            <a:r>
              <a:rPr lang="en-US" dirty="0" err="1">
                <a:solidFill>
                  <a:srgbClr val="4A4A4A"/>
                </a:solidFill>
                <a:latin typeface="Courier New" charset="0"/>
                <a:cs typeface="Courier New" charset="0"/>
              </a:rPr>
              <a:t>Avahi</a:t>
            </a:r>
            <a:r>
              <a:rPr lang="en-US" dirty="0">
                <a:solidFill>
                  <a:srgbClr val="4A4A4A"/>
                </a:solidFill>
                <a:latin typeface="Courier New" charset="0"/>
                <a:cs typeface="Courier New" charset="0"/>
              </a:rPr>
              <a:t> and </a:t>
            </a:r>
            <a:r>
              <a:rPr lang="en-US" dirty="0" err="1">
                <a:solidFill>
                  <a:srgbClr val="4A4A4A"/>
                </a:solidFill>
                <a:latin typeface="Courier New" charset="0"/>
                <a:cs typeface="Courier New" charset="0"/>
              </a:rPr>
              <a:t>mDNSResponder</a:t>
            </a:r>
            <a:r>
              <a:rPr lang="en-US" dirty="0">
                <a:solidFill>
                  <a:srgbClr val="4A4A4A"/>
                </a:solidFill>
                <a:latin typeface="Courier New" charset="0"/>
                <a:cs typeface="Courier New" charset="0"/>
              </a:rPr>
              <a:t> are two implementations of DNS Service Discovery that both discover and advertise services.</a:t>
            </a:r>
            <a:endParaRPr lang="en-US" dirty="0">
              <a:solidFill>
                <a:srgbClr val="4A4A4A"/>
              </a:solidFill>
              <a:latin typeface="Courier New" charset="0"/>
              <a:cs typeface="Courier New" charset="0"/>
            </a:endParaRPr>
          </a:p>
          <a:p>
            <a:r>
              <a:rPr lang="en-US" dirty="0">
                <a:solidFill>
                  <a:srgbClr val="4A4A4A"/>
                </a:solidFill>
                <a:latin typeface="Courier New" charset="0"/>
                <a:cs typeface="Courier New" charset="0"/>
              </a:rPr>
              <a:t>Apple's Rendezvous, now renamed to </a:t>
            </a:r>
            <a:r>
              <a:rPr lang="en-US" dirty="0">
                <a:solidFill>
                  <a:srgbClr val="FB6B17"/>
                </a:solidFill>
                <a:latin typeface="Courier New" charset="0"/>
                <a:cs typeface="Courier New" charset="0"/>
                <a:hlinkClick r:id="rId8"/>
              </a:rPr>
              <a:t>Bonjour</a:t>
            </a:r>
            <a:r>
              <a:rPr lang="en-US" dirty="0">
                <a:solidFill>
                  <a:srgbClr val="4A4A4A"/>
                </a:solidFill>
                <a:latin typeface="Courier New" charset="0"/>
                <a:cs typeface="Courier New" charset="0"/>
              </a:rPr>
              <a:t>, is the most advanced implementation of </a:t>
            </a:r>
            <a:r>
              <a:rPr lang="en-US" dirty="0" err="1">
                <a:solidFill>
                  <a:srgbClr val="4A4A4A"/>
                </a:solidFill>
                <a:latin typeface="Courier New" charset="0"/>
                <a:cs typeface="Courier New" charset="0"/>
              </a:rPr>
              <a:t>Zeroconf</a:t>
            </a:r>
            <a:r>
              <a:rPr lang="en-US" dirty="0">
                <a:solidFill>
                  <a:srgbClr val="4A4A4A"/>
                </a:solidFill>
                <a:latin typeface="Courier New" charset="0"/>
                <a:cs typeface="Courier New" charset="0"/>
              </a:rPr>
              <a:t> to </a:t>
            </a:r>
            <a:r>
              <a:rPr lang="en-US" dirty="0" smtClean="0">
                <a:solidFill>
                  <a:srgbClr val="4A4A4A"/>
                </a:solidFill>
                <a:latin typeface="Courier New" charset="0"/>
                <a:cs typeface="Courier New" charset="0"/>
              </a:rPr>
              <a:t>date. </a:t>
            </a:r>
            <a:r>
              <a:rPr lang="en-US" dirty="0">
                <a:solidFill>
                  <a:srgbClr val="4A4A4A"/>
                </a:solidFill>
                <a:latin typeface="Courier New" charset="0"/>
                <a:cs typeface="Courier New" charset="0"/>
              </a:rPr>
              <a:t>With all three of the above elements installed and working, Zero Configuration Networking becomes a reality for a Linux system as well.</a:t>
            </a:r>
            <a:endParaRPr lang="en-US" b="0" i="0" dirty="0">
              <a:solidFill>
                <a:srgbClr val="4A4A4A"/>
              </a:solidFill>
              <a:effectLst/>
              <a:latin typeface="Courier New" charset="0"/>
              <a:cs typeface="Courier New"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charset="0"/>
              </a:rPr>
              <a:t>Ravada</a:t>
            </a:r>
            <a:r>
              <a:rPr lang="en-US" dirty="0" smtClean="0">
                <a:solidFill>
                  <a:srgbClr val="2C2B2B"/>
                </a:solidFill>
                <a:latin typeface="Arial" charset="0"/>
              </a:rPr>
              <a:t> VDI </a:t>
            </a:r>
            <a:endParaRPr lang="en-US" dirty="0" smtClean="0">
              <a:solidFill>
                <a:srgbClr val="2C2B2B"/>
              </a:solidFill>
              <a:latin typeface="Arial" charset="0"/>
            </a:endParaRPr>
          </a:p>
          <a:p>
            <a:r>
              <a:rPr lang="en-US" dirty="0" smtClean="0">
                <a:solidFill>
                  <a:srgbClr val="2C2B2B"/>
                </a:solidFill>
                <a:latin typeface="Arial" charset="0"/>
              </a:rPr>
              <a:t>The </a:t>
            </a:r>
            <a:r>
              <a:rPr lang="en-US" dirty="0">
                <a:solidFill>
                  <a:srgbClr val="2C2B2B"/>
                </a:solidFill>
                <a:latin typeface="Arial" charset="0"/>
              </a:rPr>
              <a:t>engineering team from the </a:t>
            </a:r>
            <a:r>
              <a:rPr lang="en-US" dirty="0" err="1">
                <a:solidFill>
                  <a:srgbClr val="2C2B2B"/>
                </a:solidFill>
                <a:latin typeface="Arial" charset="0"/>
              </a:rPr>
              <a:t>Universitat</a:t>
            </a:r>
            <a:r>
              <a:rPr lang="en-US" dirty="0">
                <a:solidFill>
                  <a:srgbClr val="2C2B2B"/>
                </a:solidFill>
                <a:latin typeface="Arial" charset="0"/>
              </a:rPr>
              <a:t> </a:t>
            </a:r>
            <a:r>
              <a:rPr lang="en-US" dirty="0" err="1">
                <a:solidFill>
                  <a:srgbClr val="2C2B2B"/>
                </a:solidFill>
                <a:latin typeface="Arial" charset="0"/>
              </a:rPr>
              <a:t>Politècnica</a:t>
            </a:r>
            <a:r>
              <a:rPr lang="en-US" dirty="0">
                <a:solidFill>
                  <a:srgbClr val="2C2B2B"/>
                </a:solidFill>
                <a:latin typeface="Arial" charset="0"/>
              </a:rPr>
              <a:t> de </a:t>
            </a:r>
            <a:r>
              <a:rPr lang="en-US" dirty="0" err="1">
                <a:solidFill>
                  <a:srgbClr val="2C2B2B"/>
                </a:solidFill>
                <a:latin typeface="Arial" charset="0"/>
              </a:rPr>
              <a:t>Catalunya</a:t>
            </a:r>
            <a:r>
              <a:rPr lang="en-US" dirty="0">
                <a:solidFill>
                  <a:srgbClr val="2C2B2B"/>
                </a:solidFill>
                <a:latin typeface="Arial" charset="0"/>
              </a:rPr>
              <a:t>. </a:t>
            </a:r>
            <a:r>
              <a:rPr lang="en-US" dirty="0" err="1">
                <a:solidFill>
                  <a:srgbClr val="2C2B2B"/>
                </a:solidFill>
                <a:latin typeface="Arial" charset="0"/>
              </a:rPr>
              <a:t>BarcelonaTech</a:t>
            </a:r>
            <a:r>
              <a:rPr lang="en-US" dirty="0">
                <a:solidFill>
                  <a:srgbClr val="2C2B2B"/>
                </a:solidFill>
                <a:latin typeface="Arial" charset="0"/>
              </a:rPr>
              <a:t>, created a Linux-based VDI solution for </a:t>
            </a:r>
            <a:r>
              <a:rPr lang="en-US" dirty="0" err="1">
                <a:solidFill>
                  <a:srgbClr val="2C2B2B"/>
                </a:solidFill>
                <a:latin typeface="Arial" charset="0"/>
              </a:rPr>
              <a:t>qemu-kvm</a:t>
            </a:r>
            <a:r>
              <a:rPr lang="en-US" dirty="0">
                <a:solidFill>
                  <a:srgbClr val="2C2B2B"/>
                </a:solidFill>
                <a:latin typeface="Arial" charset="0"/>
              </a:rPr>
              <a:t>. In their </a:t>
            </a:r>
            <a:r>
              <a:rPr lang="en-US" dirty="0">
                <a:solidFill>
                  <a:srgbClr val="1772AF"/>
                </a:solidFill>
                <a:latin typeface="Arial" charset="0"/>
                <a:hlinkClick r:id="rId1"/>
              </a:rPr>
              <a:t>website</a:t>
            </a:r>
            <a:r>
              <a:rPr lang="en-US" dirty="0">
                <a:solidFill>
                  <a:srgbClr val="2C2B2B"/>
                </a:solidFill>
                <a:latin typeface="Arial" charset="0"/>
              </a:rPr>
              <a:t> the </a:t>
            </a:r>
            <a:r>
              <a:rPr lang="en-US" dirty="0" err="1">
                <a:solidFill>
                  <a:srgbClr val="2C2B2B"/>
                </a:solidFill>
                <a:latin typeface="Arial" charset="0"/>
              </a:rPr>
              <a:t>Ravada</a:t>
            </a:r>
            <a:r>
              <a:rPr lang="en-US" dirty="0">
                <a:solidFill>
                  <a:srgbClr val="2C2B2B"/>
                </a:solidFill>
                <a:latin typeface="Arial" charset="0"/>
              </a:rPr>
              <a:t> team specify the features available today and on the roadmap.</a:t>
            </a:r>
            <a:endParaRPr lang="en-US" dirty="0">
              <a:solidFill>
                <a:srgbClr val="2C2B2B"/>
              </a:solidFill>
              <a:latin typeface="Arial" charset="0"/>
            </a:endParaRPr>
          </a:p>
          <a:p>
            <a:r>
              <a:rPr lang="en-US" dirty="0">
                <a:solidFill>
                  <a:srgbClr val="2C2B2B"/>
                </a:solidFill>
                <a:latin typeface="Arial" charset="0"/>
              </a:rPr>
              <a:t>The solution is simple to install and operate, and the display protocol of choice is KVM spice. The client must have a spice viewer such as </a:t>
            </a:r>
            <a:r>
              <a:rPr lang="en-US" dirty="0" err="1">
                <a:solidFill>
                  <a:srgbClr val="2C2B2B"/>
                </a:solidFill>
                <a:latin typeface="Arial" charset="0"/>
              </a:rPr>
              <a:t>virt</a:t>
            </a:r>
            <a:r>
              <a:rPr lang="en-US" dirty="0">
                <a:solidFill>
                  <a:srgbClr val="2C2B2B"/>
                </a:solidFill>
                <a:latin typeface="Arial" charset="0"/>
              </a:rPr>
              <a:t>-viewer. The source code and binaries are available on </a:t>
            </a:r>
            <a:r>
              <a:rPr lang="en-US" dirty="0">
                <a:solidFill>
                  <a:srgbClr val="1772AF"/>
                </a:solidFill>
                <a:latin typeface="Arial" charset="0"/>
                <a:hlinkClick r:id="rId2"/>
              </a:rPr>
              <a:t>GitHub</a:t>
            </a:r>
            <a:r>
              <a:rPr lang="en-US" dirty="0">
                <a:solidFill>
                  <a:srgbClr val="2C2B2B"/>
                </a:solidFill>
                <a:latin typeface="Arial" charset="0"/>
              </a:rPr>
              <a:t>, and they welcome contributors</a:t>
            </a:r>
            <a:r>
              <a:rPr lang="en-US" dirty="0" smtClean="0">
                <a:solidFill>
                  <a:srgbClr val="2C2B2B"/>
                </a:solidFill>
                <a:latin typeface="Arial" charset="0"/>
              </a:rPr>
              <a:t>.</a:t>
            </a:r>
            <a:endParaRPr lang="en-US" dirty="0" smtClean="0">
              <a:solidFill>
                <a:srgbClr val="2C2B2B"/>
              </a:solidFill>
              <a:latin typeface="Arial" charset="0"/>
            </a:endParaRPr>
          </a:p>
          <a:p>
            <a:r>
              <a:rPr lang="en-US" dirty="0" smtClean="0">
                <a:solidFill>
                  <a:srgbClr val="2C2B2B"/>
                </a:solidFill>
                <a:latin typeface="Arial" charset="0"/>
              </a:rPr>
              <a:t>Open UDS</a:t>
            </a:r>
            <a:endParaRPr lang="en-US" dirty="0" smtClean="0">
              <a:solidFill>
                <a:srgbClr val="2C2B2B"/>
              </a:solidFill>
              <a:latin typeface="Arial"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charset="0"/>
              </a:rPr>
              <a:t>KVM-VDI</a:t>
            </a:r>
            <a:endParaRPr lang="en-US" dirty="0" smtClean="0">
              <a:solidFill>
                <a:srgbClr val="2C2B2B"/>
              </a:solidFill>
              <a:latin typeface="Arial"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fontScale="90000"/>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itchFamily="18" charset="0"/>
              </a:rPr>
              <a:t>In summary:</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IPv4 Link-Local Addressing</a:t>
            </a:r>
            <a:r>
              <a:rPr lang="en-US" dirty="0">
                <a:solidFill>
                  <a:srgbClr val="000000"/>
                </a:solidFill>
                <a:latin typeface="Times New Roman" pitchFamily="18" charset="0"/>
              </a:rPr>
              <a:t> is an easy decision, because both </a:t>
            </a:r>
            <a:r>
              <a:rPr lang="en-US" dirty="0" err="1">
                <a:solidFill>
                  <a:srgbClr val="000000"/>
                </a:solidFill>
                <a:latin typeface="Times New Roman" pitchFamily="18" charset="0"/>
              </a:rPr>
              <a:t>Zeroconf</a:t>
            </a:r>
            <a:r>
              <a:rPr lang="en-US" dirty="0">
                <a:solidFill>
                  <a:srgbClr val="000000"/>
                </a:solidFill>
                <a:latin typeface="Times New Roman" pitchFamily="18" charset="0"/>
              </a:rPr>
              <a:t> and UPnP are identical at that layer.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Multicast DNS</a:t>
            </a:r>
            <a:r>
              <a:rPr lang="en-US" dirty="0">
                <a:solidFill>
                  <a:srgbClr val="000000"/>
                </a:solidFill>
                <a:latin typeface="Times New Roman" pitchFamily="18" charset="0"/>
              </a:rPr>
              <a:t> is an easy decision, because UPnP doesn't have any alternative to offer.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The only area of overlap is the service discovery layer, and it's important to remember that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itchFamily="18"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597535"/>
          </a:xfrm>
        </p:spPr>
        <p:txBody>
          <a:bodyPr>
            <a:normAutofit fontScale="90000"/>
          </a:bodyPr>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Android-X86 Work Steps</a:t>
            </a:r>
            <a:endParaRPr lang="x-none" altLang="en-US"/>
          </a:p>
        </p:txBody>
      </p:sp>
      <p:sp>
        <p:nvSpPr>
          <p:cNvPr id="3" name="Content Placeholder 2"/>
          <p:cNvSpPr>
            <a:spLocks noGrp="1"/>
          </p:cNvSpPr>
          <p:nvPr>
            <p:ph idx="1"/>
          </p:nvPr>
        </p:nvSpPr>
        <p:spPr/>
        <p:txBody>
          <a:bodyPr/>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7380"/>
          </a:xfrm>
        </p:spPr>
        <p:txBody>
          <a:bodyPr>
            <a:normAutofit fontScale="90000"/>
          </a:bodyPr>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40000"/>
          </a:bodyPr>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0000"/>
          </a:bodyPr>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lnSpcReduction="20000"/>
          </a:bodyPr>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itchFamily="18" charset="0"/>
              </a:rPr>
              <a:t>Android.mk</a:t>
            </a:r>
            <a:br>
              <a:rPr lang="en-US" dirty="0">
                <a:solidFill>
                  <a:srgbClr val="000000"/>
                </a:solidFill>
                <a:latin typeface="Times New Roman" pitchFamily="18" charset="0"/>
              </a:rPr>
            </a:br>
            <a:r>
              <a:rPr lang="en-US" dirty="0" smtClean="0">
                <a:solidFill>
                  <a:srgbClr val="000000"/>
                </a:solidFill>
                <a:latin typeface="Times New Roman" pitchFamily="18" charset="0"/>
              </a:rPr>
              <a:t>--------------</a:t>
            </a:r>
            <a:br>
              <a:rPr lang="en-US" dirty="0"/>
            </a:br>
            <a:r>
              <a:rPr lang="en-US" dirty="0">
                <a:solidFill>
                  <a:srgbClr val="000000"/>
                </a:solidFill>
                <a:latin typeface="Times New Roman" pitchFamily="18" charset="0"/>
              </a:rPr>
              <a:t>LOCAL_PATH := $(call my-</a:t>
            </a:r>
            <a:r>
              <a:rPr lang="en-US" dirty="0" err="1">
                <a:solidFill>
                  <a:srgbClr val="000000"/>
                </a:solidFill>
                <a:latin typeface="Times New Roman" pitchFamily="18" charset="0"/>
              </a:rPr>
              <a:t>dir</a:t>
            </a:r>
            <a:r>
              <a:rPr lang="en-US" dirty="0">
                <a:solidFill>
                  <a:srgbClr val="000000"/>
                </a:solidFill>
                <a:latin typeface="Times New Roman" pitchFamily="18" charset="0"/>
              </a:rPr>
              <a:t>)</a:t>
            </a:r>
            <a:br>
              <a:rPr lang="en-US" dirty="0"/>
            </a:br>
            <a:br>
              <a:rPr lang="en-US" dirty="0"/>
            </a:br>
            <a:r>
              <a:rPr lang="en-US" dirty="0">
                <a:solidFill>
                  <a:srgbClr val="000000"/>
                </a:solidFill>
                <a:latin typeface="Times New Roman" pitchFamily="18" charset="0"/>
              </a:rPr>
              <a:t>include $(CLEAR_VARS)</a:t>
            </a:r>
            <a:br>
              <a:rPr lang="en-US" dirty="0"/>
            </a:br>
            <a:r>
              <a:rPr lang="en-US" dirty="0">
                <a:solidFill>
                  <a:srgbClr val="000000"/>
                </a:solidFill>
                <a:latin typeface="Times New Roman" pitchFamily="18" charset="0"/>
              </a:rPr>
              <a:t>LOCAL_MODULE := </a:t>
            </a:r>
            <a:r>
              <a:rPr lang="en-US" dirty="0" err="1">
                <a:solidFill>
                  <a:srgbClr val="000000"/>
                </a:solidFill>
                <a:latin typeface="Times New Roman" pitchFamily="18" charset="0"/>
              </a:rPr>
              <a:t>Wallpaperz</a:t>
            </a:r>
            <a:br>
              <a:rPr lang="en-US" dirty="0"/>
            </a:br>
            <a:r>
              <a:rPr lang="en-US" dirty="0">
                <a:solidFill>
                  <a:srgbClr val="000000"/>
                </a:solidFill>
                <a:latin typeface="Times New Roman" pitchFamily="18" charset="0"/>
              </a:rPr>
              <a:t>LOCAL_SRC_FILES := </a:t>
            </a:r>
            <a:r>
              <a:rPr lang="en-US" dirty="0" err="1">
                <a:solidFill>
                  <a:srgbClr val="000000"/>
                </a:solidFill>
                <a:latin typeface="Times New Roman" pitchFamily="18" charset="0"/>
              </a:rPr>
              <a:t>Wallpaperz.apk</a:t>
            </a:r>
            <a:br>
              <a:rPr lang="en-US" dirty="0"/>
            </a:br>
            <a:r>
              <a:rPr lang="en-US" dirty="0">
                <a:solidFill>
                  <a:srgbClr val="000000"/>
                </a:solidFill>
                <a:latin typeface="Times New Roman" pitchFamily="18" charset="0"/>
              </a:rPr>
              <a:t>LOCAL_MODULE_SUFFIX := .</a:t>
            </a:r>
            <a:r>
              <a:rPr lang="en-US" dirty="0" err="1">
                <a:solidFill>
                  <a:srgbClr val="000000"/>
                </a:solidFill>
                <a:latin typeface="Times New Roman" pitchFamily="18" charset="0"/>
              </a:rPr>
              <a:t>apk</a:t>
            </a:r>
            <a:br>
              <a:rPr lang="en-US" dirty="0"/>
            </a:br>
            <a:r>
              <a:rPr lang="en-US" dirty="0">
                <a:solidFill>
                  <a:srgbClr val="000000"/>
                </a:solidFill>
                <a:latin typeface="Times New Roman" pitchFamily="18" charset="0"/>
              </a:rPr>
              <a:t>LOCAL_MODULE_CLASS := APPS</a:t>
            </a:r>
            <a:br>
              <a:rPr lang="en-US" dirty="0"/>
            </a:br>
            <a:r>
              <a:rPr lang="en-US" dirty="0">
                <a:solidFill>
                  <a:srgbClr val="000000"/>
                </a:solidFill>
                <a:latin typeface="Times New Roman" pitchFamily="18" charset="0"/>
              </a:rPr>
              <a:t>LOCAL_CERTIFICATE := PRESIGNED</a:t>
            </a:r>
            <a:br>
              <a:rPr lang="en-US" dirty="0"/>
            </a:br>
            <a:r>
              <a:rPr lang="en-US" dirty="0">
                <a:solidFill>
                  <a:srgbClr val="000000"/>
                </a:solidFill>
                <a:latin typeface="Times New Roman" pitchFamily="18" charset="0"/>
              </a:rPr>
              <a:t>LOCAL_MODULE_PATH := $(TARGET_OUT)/app</a:t>
            </a:r>
            <a:br>
              <a:rPr lang="en-US" dirty="0"/>
            </a:br>
            <a:r>
              <a:rPr lang="en-US" dirty="0">
                <a:solidFill>
                  <a:srgbClr val="000000"/>
                </a:solidFill>
                <a:latin typeface="Times New Roman" pitchFamily="18" charset="0"/>
              </a:rPr>
              <a:t>include $(BUILD_PREBUILT)</a:t>
            </a:r>
            <a:br>
              <a:rPr lang="en-US" dirty="0"/>
            </a:br>
            <a:br>
              <a:rPr lang="en-US" dirty="0"/>
            </a:br>
            <a:br>
              <a:rPr lang="en-US" dirty="0"/>
            </a:br>
            <a:r>
              <a:rPr lang="en-US" dirty="0">
                <a:latin typeface="Times New Roman" pitchFamily="18" charset="0"/>
              </a:rPr>
              <a:t>--------------------------------------------------------</a:t>
            </a:r>
            <a:br>
              <a:rPr lang="en-US" dirty="0"/>
            </a:br>
            <a:r>
              <a:rPr lang="en-US" dirty="0">
                <a:solidFill>
                  <a:srgbClr val="000000"/>
                </a:solidFill>
                <a:latin typeface="Times New Roman" pitchFamily="18" charset="0"/>
              </a:rPr>
              <a:t>Then for device.mk I added the following:</a:t>
            </a:r>
            <a:br>
              <a:rPr lang="en-US" dirty="0"/>
            </a:br>
            <a:br>
              <a:rPr lang="en-US" dirty="0"/>
            </a:br>
            <a:br>
              <a:rPr lang="en-US" dirty="0"/>
            </a:br>
            <a:r>
              <a:rPr lang="en-US" dirty="0">
                <a:solidFill>
                  <a:srgbClr val="000000"/>
                </a:solidFill>
                <a:latin typeface="Times New Roman" pitchFamily="18" charset="0"/>
              </a:rPr>
              <a:t>PRODUCT_PACKAGES += \</a:t>
            </a:r>
            <a:br>
              <a:rPr lang="en-US" dirty="0"/>
            </a:br>
            <a:r>
              <a:rPr lang="en-US" dirty="0" err="1">
                <a:solidFill>
                  <a:srgbClr val="000000"/>
                </a:solidFill>
                <a:latin typeface="Times New Roman" pitchFamily="18"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charset="0"/>
              </a:rPr>
              <a:t>OpenCL</a:t>
            </a:r>
            <a:r>
              <a:rPr lang="zh-CN" altLang="en-US" dirty="0">
                <a:solidFill>
                  <a:srgbClr val="000000"/>
                </a:solidFill>
                <a:latin typeface="Arial"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charset="0"/>
              </a:rPr>
              <a:t>它</a:t>
            </a:r>
            <a:r>
              <a:rPr lang="zh-CN" altLang="en-US" dirty="0">
                <a:solidFill>
                  <a:srgbClr val="000000"/>
                </a:solidFill>
                <a:latin typeface="Arial" charset="0"/>
              </a:rPr>
              <a:t>是一个</a:t>
            </a:r>
            <a:r>
              <a:rPr lang="en-US" dirty="0">
                <a:solidFill>
                  <a:srgbClr val="000000"/>
                </a:solidFill>
                <a:latin typeface="Arial" charset="0"/>
              </a:rPr>
              <a:t>Host（</a:t>
            </a:r>
            <a:r>
              <a:rPr lang="zh-CN" altLang="en-US" dirty="0">
                <a:solidFill>
                  <a:srgbClr val="000000"/>
                </a:solidFill>
                <a:latin typeface="Arial" charset="0"/>
              </a:rPr>
              <a:t>控制处理单元，通常由一个</a:t>
            </a:r>
            <a:r>
              <a:rPr lang="en-US" dirty="0">
                <a:solidFill>
                  <a:srgbClr val="000000"/>
                </a:solidFill>
                <a:latin typeface="Arial" charset="0"/>
              </a:rPr>
              <a:t>CPU</a:t>
            </a:r>
            <a:r>
              <a:rPr lang="zh-CN" altLang="en-US" dirty="0">
                <a:solidFill>
                  <a:srgbClr val="000000"/>
                </a:solidFill>
                <a:latin typeface="Arial" charset="0"/>
              </a:rPr>
              <a:t>担任）和一堆</a:t>
            </a:r>
            <a:r>
              <a:rPr lang="en-US" dirty="0">
                <a:solidFill>
                  <a:srgbClr val="000000"/>
                </a:solidFill>
                <a:latin typeface="Arial" charset="0"/>
              </a:rPr>
              <a:t>Computer Device（</a:t>
            </a:r>
            <a:r>
              <a:rPr lang="zh-CN" altLang="en-US" dirty="0">
                <a:solidFill>
                  <a:srgbClr val="000000"/>
                </a:solidFill>
                <a:latin typeface="Arial" charset="0"/>
              </a:rPr>
              <a:t>计算处理单元，通常由一些</a:t>
            </a:r>
            <a:r>
              <a:rPr lang="en-US" dirty="0">
                <a:solidFill>
                  <a:srgbClr val="000000"/>
                </a:solidFill>
                <a:latin typeface="Arial" charset="0"/>
              </a:rPr>
              <a:t>GPU、CPU</a:t>
            </a:r>
            <a:r>
              <a:rPr lang="zh-CN" altLang="en-US" dirty="0">
                <a:solidFill>
                  <a:srgbClr val="000000"/>
                </a:solidFill>
                <a:latin typeface="Arial" charset="0"/>
              </a:rPr>
              <a:t>其他支持的芯片担任），其中</a:t>
            </a:r>
            <a:r>
              <a:rPr lang="en-US" dirty="0">
                <a:solidFill>
                  <a:srgbClr val="000000"/>
                </a:solidFill>
                <a:latin typeface="Arial" charset="0"/>
              </a:rPr>
              <a:t>Compute Device</a:t>
            </a:r>
            <a:r>
              <a:rPr lang="zh-CN" altLang="en-US" dirty="0">
                <a:solidFill>
                  <a:srgbClr val="000000"/>
                </a:solidFill>
                <a:latin typeface="Arial" charset="0"/>
              </a:rPr>
              <a:t>切分成很多</a:t>
            </a:r>
            <a:r>
              <a:rPr lang="en-US" dirty="0">
                <a:solidFill>
                  <a:srgbClr val="000000"/>
                </a:solidFill>
                <a:latin typeface="Arial" charset="0"/>
              </a:rPr>
              <a:t>Processing </a:t>
            </a:r>
            <a:r>
              <a:rPr lang="en-US" dirty="0" smtClean="0">
                <a:solidFill>
                  <a:srgbClr val="000000"/>
                </a:solidFill>
                <a:latin typeface="Arial" charset="0"/>
              </a:rPr>
              <a:t>Element</a:t>
            </a:r>
            <a:r>
              <a:rPr lang="zh-CN" altLang="en-US" dirty="0" smtClean="0">
                <a:solidFill>
                  <a:srgbClr val="000000"/>
                </a:solidFill>
                <a:latin typeface="Arial" charset="0"/>
              </a:rPr>
              <a:t>，</a:t>
            </a:r>
            <a:r>
              <a:rPr lang="zh-CN" altLang="en-US" dirty="0">
                <a:solidFill>
                  <a:srgbClr val="000000"/>
                </a:solidFill>
                <a:latin typeface="Arial" charset="0"/>
              </a:rPr>
              <a:t>其中很多个</a:t>
            </a:r>
            <a:r>
              <a:rPr lang="en-US" dirty="0">
                <a:solidFill>
                  <a:srgbClr val="000000"/>
                </a:solidFill>
                <a:latin typeface="Arial" charset="0"/>
              </a:rPr>
              <a:t>Processing Element</a:t>
            </a:r>
            <a:r>
              <a:rPr lang="zh-CN" altLang="en-US" dirty="0">
                <a:solidFill>
                  <a:srgbClr val="000000"/>
                </a:solidFill>
                <a:latin typeface="Arial" charset="0"/>
              </a:rPr>
              <a:t>可以组成组为一个</a:t>
            </a:r>
            <a:r>
              <a:rPr lang="en-US" dirty="0">
                <a:solidFill>
                  <a:srgbClr val="000000"/>
                </a:solidFill>
                <a:latin typeface="Arial" charset="0"/>
              </a:rPr>
              <a:t>Computer Unit，</a:t>
            </a:r>
            <a:r>
              <a:rPr lang="zh-CN" altLang="en-US" dirty="0">
                <a:solidFill>
                  <a:srgbClr val="000000"/>
                </a:solidFill>
                <a:latin typeface="Arial" charset="0"/>
              </a:rPr>
              <a:t>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之间可以方便的共享</a:t>
            </a:r>
            <a:r>
              <a:rPr lang="en-US" dirty="0">
                <a:solidFill>
                  <a:srgbClr val="000000"/>
                </a:solidFill>
                <a:latin typeface="Arial" charset="0"/>
              </a:rPr>
              <a:t>memory，</a:t>
            </a:r>
            <a:r>
              <a:rPr lang="zh-CN" altLang="en-US" dirty="0">
                <a:solidFill>
                  <a:srgbClr val="000000"/>
                </a:solidFill>
                <a:latin typeface="Arial" charset="0"/>
              </a:rPr>
              <a:t>也只有一个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charset="0"/>
              </a:rPr>
              <a:t>这是一个高效优雅的内存组织方式。数据可以沿着</a:t>
            </a:r>
            <a:r>
              <a:rPr lang="en-US" altLang="zh-CN" dirty="0">
                <a:solidFill>
                  <a:srgbClr val="000000"/>
                </a:solidFill>
                <a:latin typeface="Arial" charset="0"/>
              </a:rPr>
              <a:t>Host-》</a:t>
            </a:r>
            <a:r>
              <a:rPr lang="en-US" altLang="zh-CN" dirty="0" err="1">
                <a:solidFill>
                  <a:srgbClr val="000000"/>
                </a:solidFill>
                <a:latin typeface="Arial" charset="0"/>
              </a:rPr>
              <a:t>gloabal</a:t>
            </a:r>
            <a:r>
              <a:rPr lang="en-US" altLang="zh-CN" dirty="0">
                <a:solidFill>
                  <a:srgbClr val="000000"/>
                </a:solidFill>
                <a:latin typeface="Arial" charset="0"/>
              </a:rPr>
              <a:t>-》local-》private</a:t>
            </a:r>
            <a:r>
              <a:rPr lang="zh-CN" altLang="en-US" dirty="0">
                <a:solidFill>
                  <a:srgbClr val="000000"/>
                </a:solidFill>
                <a:latin typeface="Arial"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charset="0"/>
                <a:cs typeface="Arial" charset="0"/>
              </a:rPr>
              <a:t>compileSdkVersion</a:t>
            </a:r>
            <a:endParaRPr kumimoji="0" lang="en-US" altLang="en-US" sz="12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charset="0"/>
              </a:rPr>
              <a:t>compileSdkVersion</a:t>
            </a:r>
            <a:r>
              <a:rPr kumimoji="0" lang="en-US" altLang="en-US" sz="1100" b="0" i="0" u="none" strike="noStrike" cap="none" normalizeH="0" baseline="0" dirty="0" smtClean="0">
                <a:ln>
                  <a:noFill/>
                </a:ln>
                <a:solidFill>
                  <a:srgbClr val="242729"/>
                </a:solidFill>
                <a:effectLst/>
                <a:latin typeface="Arial" charset="0"/>
                <a:cs typeface="Arial"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charset="0"/>
                <a:cs typeface="Arial" charset="0"/>
              </a:rPr>
              <a:t>targetSdkVersion</a:t>
            </a:r>
            <a:endParaRPr kumimoji="0" lang="en-US" altLang="en-US" sz="1200" b="0" i="0" u="none" strike="noStrike" cap="none" normalizeH="0" baseline="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charset="0"/>
                <a:cs typeface="Arial"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charset="0"/>
              <a:buChar char="•"/>
            </a:pPr>
            <a:r>
              <a:rPr lang="en-US" altLang="zh-TW" dirty="0" err="1"/>
              <a:t>px</a:t>
            </a:r>
            <a:r>
              <a:rPr lang="zh-TW" altLang="en-US" dirty="0"/>
              <a:t>：螢幕畫素。</a:t>
            </a:r>
            <a:endParaRPr lang="zh-TW" altLang="en-US" dirty="0"/>
          </a:p>
          <a:p>
            <a:pPr marL="285750" indent="-285750">
              <a:buFont typeface="Arial"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charset="0"/>
              <a:buChar char="•"/>
            </a:pPr>
            <a:r>
              <a:rPr lang="en-US" altLang="zh-TW" dirty="0"/>
              <a:t>in</a:t>
            </a:r>
            <a:r>
              <a:rPr lang="zh-TW" altLang="en-US" dirty="0"/>
              <a:t>：英吋。</a:t>
            </a:r>
            <a:endParaRPr lang="zh-TW" altLang="en-US" dirty="0"/>
          </a:p>
          <a:p>
            <a:pPr marL="285750" indent="-285750">
              <a:buFont typeface="Arial"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charset="0"/>
              <a:buChar char="•"/>
            </a:pPr>
            <a:r>
              <a:rPr lang="en-US" altLang="zh-TW" dirty="0"/>
              <a:t>center</a:t>
            </a:r>
            <a:r>
              <a:rPr lang="zh-TW" altLang="en-US" dirty="0"/>
              <a:t>：設定畫面元件的內容對齊垂直與水平的中央。</a:t>
            </a:r>
            <a:endParaRPr lang="zh-TW" altLang="en-US" dirty="0"/>
          </a:p>
          <a:p>
            <a:pPr marL="285750" indent="-285750">
              <a:buFont typeface="Arial"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charset="0"/>
              </a:rPr>
              <a:t>Setup</a:t>
            </a:r>
            <a:r>
              <a:rPr lang="zh-CN" altLang="en-US" u="sng" dirty="0" smtClean="0">
                <a:solidFill>
                  <a:srgbClr val="000000"/>
                </a:solidFill>
                <a:latin typeface="Arial" charset="0"/>
              </a:rPr>
              <a:t>相关</a:t>
            </a:r>
            <a:endParaRPr lang="zh-CN" altLang="en-US" u="sng" dirty="0">
              <a:solidFill>
                <a:srgbClr val="000000"/>
              </a:solidFill>
              <a:latin typeface="Arial" charset="0"/>
            </a:endParaRPr>
          </a:p>
          <a:p>
            <a:r>
              <a:rPr lang="zh-CN" altLang="en-US" dirty="0">
                <a:solidFill>
                  <a:srgbClr val="000000"/>
                </a:solidFill>
                <a:latin typeface="Arial" charset="0"/>
              </a:rPr>
              <a:t>  </a:t>
            </a:r>
            <a:r>
              <a:rPr lang="en-US" dirty="0">
                <a:solidFill>
                  <a:srgbClr val="000000"/>
                </a:solidFill>
                <a:latin typeface="Arial" charset="0"/>
              </a:rPr>
              <a:t>Device：</a:t>
            </a:r>
            <a:r>
              <a:rPr lang="zh-CN" altLang="en-US" dirty="0">
                <a:solidFill>
                  <a:srgbClr val="000000"/>
                </a:solidFill>
                <a:latin typeface="Arial" charset="0"/>
              </a:rPr>
              <a:t>对应一个硬件（标准中特别说明多</a:t>
            </a:r>
            <a:r>
              <a:rPr lang="en-US" dirty="0">
                <a:solidFill>
                  <a:srgbClr val="000000"/>
                </a:solidFill>
                <a:latin typeface="Arial" charset="0"/>
              </a:rPr>
              <a:t>core</a:t>
            </a:r>
            <a:r>
              <a:rPr lang="zh-CN" altLang="en-US" dirty="0">
                <a:solidFill>
                  <a:srgbClr val="000000"/>
                </a:solidFill>
                <a:latin typeface="Arial" charset="0"/>
              </a:rPr>
              <a:t>的</a:t>
            </a:r>
            <a:r>
              <a:rPr lang="en-US" dirty="0">
                <a:solidFill>
                  <a:srgbClr val="000000"/>
                </a:solidFill>
                <a:latin typeface="Arial" charset="0"/>
              </a:rPr>
              <a:t>CPU</a:t>
            </a:r>
            <a:r>
              <a:rPr lang="zh-CN" altLang="en-US" dirty="0">
                <a:solidFill>
                  <a:srgbClr val="000000"/>
                </a:solidFill>
                <a:latin typeface="Arial" charset="0"/>
              </a:rPr>
              <a:t>是一个整个</a:t>
            </a:r>
            <a:r>
              <a:rPr lang="en-US" dirty="0">
                <a:solidFill>
                  <a:srgbClr val="000000"/>
                </a:solidFill>
                <a:latin typeface="Arial" charset="0"/>
              </a:rPr>
              <a:t>Device）</a:t>
            </a:r>
            <a:endParaRPr lang="en-US" dirty="0">
              <a:solidFill>
                <a:srgbClr val="000000"/>
              </a:solidFill>
              <a:latin typeface="Arial" charset="0"/>
            </a:endParaRPr>
          </a:p>
          <a:p>
            <a:r>
              <a:rPr lang="en-US" dirty="0">
                <a:solidFill>
                  <a:srgbClr val="000000"/>
                </a:solidFill>
                <a:latin typeface="Arial" charset="0"/>
              </a:rPr>
              <a:t> </a:t>
            </a:r>
            <a:endParaRPr lang="en-US" dirty="0">
              <a:solidFill>
                <a:srgbClr val="000000"/>
              </a:solidFill>
              <a:latin typeface="Arial" charset="0"/>
            </a:endParaRPr>
          </a:p>
          <a:p>
            <a:r>
              <a:rPr lang="en-US" dirty="0">
                <a:solidFill>
                  <a:srgbClr val="000000"/>
                </a:solidFill>
                <a:latin typeface="Arial" charset="0"/>
              </a:rPr>
              <a:t>  Context：</a:t>
            </a:r>
            <a:r>
              <a:rPr lang="zh-CN" altLang="en-US" dirty="0">
                <a:solidFill>
                  <a:srgbClr val="000000"/>
                </a:solidFill>
                <a:latin typeface="Arial" charset="0"/>
              </a:rPr>
              <a:t>环境上下文，一个</a:t>
            </a:r>
            <a:r>
              <a:rPr lang="en-US" dirty="0">
                <a:solidFill>
                  <a:srgbClr val="000000"/>
                </a:solidFill>
                <a:latin typeface="Arial" charset="0"/>
              </a:rPr>
              <a:t>Context</a:t>
            </a:r>
            <a:r>
              <a:rPr lang="zh-CN" altLang="en-US" dirty="0">
                <a:solidFill>
                  <a:srgbClr val="000000"/>
                </a:solidFill>
                <a:latin typeface="Arial" charset="0"/>
              </a:rPr>
              <a:t>包含几个</a:t>
            </a:r>
            <a:r>
              <a:rPr lang="en-US" dirty="0">
                <a:solidFill>
                  <a:srgbClr val="000000"/>
                </a:solidFill>
                <a:latin typeface="Arial" charset="0"/>
              </a:rPr>
              <a:t>device（</a:t>
            </a:r>
            <a:r>
              <a:rPr lang="zh-CN" altLang="en-US" dirty="0">
                <a:solidFill>
                  <a:srgbClr val="000000"/>
                </a:solidFill>
                <a:latin typeface="Arial" charset="0"/>
              </a:rPr>
              <a:t>单个</a:t>
            </a:r>
            <a:r>
              <a:rPr lang="en-US" dirty="0" err="1">
                <a:solidFill>
                  <a:srgbClr val="000000"/>
                </a:solidFill>
                <a:latin typeface="Arial" charset="0"/>
              </a:rPr>
              <a:t>Cpu</a:t>
            </a:r>
            <a:r>
              <a:rPr lang="zh-CN" altLang="en-US" dirty="0">
                <a:solidFill>
                  <a:srgbClr val="000000"/>
                </a:solidFill>
                <a:latin typeface="Arial" charset="0"/>
              </a:rPr>
              <a:t>或</a:t>
            </a:r>
            <a:r>
              <a:rPr lang="en-US" dirty="0">
                <a:solidFill>
                  <a:srgbClr val="000000"/>
                </a:solidFill>
                <a:latin typeface="Arial" charset="0"/>
              </a:rPr>
              <a:t>GPU），</a:t>
            </a:r>
            <a:r>
              <a:rPr lang="zh-CN" altLang="en-US" dirty="0">
                <a:solidFill>
                  <a:srgbClr val="000000"/>
                </a:solidFill>
                <a:latin typeface="Arial" charset="0"/>
              </a:rPr>
              <a:t>一个</a:t>
            </a:r>
            <a:r>
              <a:rPr lang="en-US" dirty="0">
                <a:solidFill>
                  <a:srgbClr val="000000"/>
                </a:solidFill>
                <a:latin typeface="Arial" charset="0"/>
              </a:rPr>
              <a:t>Context</a:t>
            </a:r>
            <a:r>
              <a:rPr lang="zh-CN" altLang="en-US" dirty="0">
                <a:solidFill>
                  <a:srgbClr val="000000"/>
                </a:solidFill>
                <a:latin typeface="Arial" charset="0"/>
              </a:rPr>
              <a:t>就是这些</a:t>
            </a:r>
            <a:r>
              <a:rPr lang="en-US" dirty="0">
                <a:solidFill>
                  <a:srgbClr val="000000"/>
                </a:solidFill>
                <a:latin typeface="Arial" charset="0"/>
              </a:rPr>
              <a:t>device</a:t>
            </a:r>
            <a:r>
              <a:rPr lang="zh-CN" altLang="en-US" dirty="0">
                <a:solidFill>
                  <a:srgbClr val="000000"/>
                </a:solidFill>
                <a:latin typeface="Arial" charset="0"/>
              </a:rPr>
              <a:t>的一个联系纽带，只有在一个</a:t>
            </a:r>
            <a:r>
              <a:rPr lang="en-US" dirty="0">
                <a:solidFill>
                  <a:srgbClr val="000000"/>
                </a:solidFill>
                <a:latin typeface="Arial" charset="0"/>
              </a:rPr>
              <a:t>Context</a:t>
            </a:r>
            <a:r>
              <a:rPr lang="zh-CN" altLang="en-US" dirty="0">
                <a:solidFill>
                  <a:srgbClr val="000000"/>
                </a:solidFill>
                <a:latin typeface="Arial" charset="0"/>
              </a:rPr>
              <a:t>上的那些</a:t>
            </a:r>
            <a:r>
              <a:rPr lang="en-US" dirty="0">
                <a:solidFill>
                  <a:srgbClr val="000000"/>
                </a:solidFill>
                <a:latin typeface="Arial" charset="0"/>
              </a:rPr>
              <a:t>Device</a:t>
            </a:r>
            <a:r>
              <a:rPr lang="zh-CN" altLang="en-US" dirty="0">
                <a:solidFill>
                  <a:srgbClr val="000000"/>
                </a:solidFill>
                <a:latin typeface="Arial" charset="0"/>
              </a:rPr>
              <a:t>才能彼此交流工作，你的机器上可以同时存在很多</a:t>
            </a:r>
            <a:r>
              <a:rPr lang="en-US" dirty="0">
                <a:solidFill>
                  <a:srgbClr val="000000"/>
                </a:solidFill>
                <a:latin typeface="Arial" charset="0"/>
              </a:rPr>
              <a:t>Context。</a:t>
            </a:r>
            <a:r>
              <a:rPr lang="zh-CN" altLang="en-US" dirty="0">
                <a:solidFill>
                  <a:srgbClr val="000000"/>
                </a:solidFill>
                <a:latin typeface="Arial" charset="0"/>
              </a:rPr>
              <a:t>你可以用一个</a:t>
            </a:r>
            <a:r>
              <a:rPr lang="en-US" dirty="0" smtClean="0">
                <a:solidFill>
                  <a:srgbClr val="000000"/>
                </a:solidFill>
                <a:latin typeface="Arial" charset="0"/>
              </a:rPr>
              <a:t>CPU</a:t>
            </a:r>
            <a:r>
              <a:rPr lang="zh-CN" altLang="en-US" dirty="0" smtClean="0">
                <a:solidFill>
                  <a:srgbClr val="000000"/>
                </a:solidFill>
                <a:latin typeface="Arial" charset="0"/>
              </a:rPr>
              <a:t>创</a:t>
            </a:r>
            <a:r>
              <a:rPr lang="zh-CN" altLang="en-US" dirty="0">
                <a:solidFill>
                  <a:srgbClr val="000000"/>
                </a:solidFill>
                <a:latin typeface="Arial" charset="0"/>
              </a:rPr>
              <a:t>建</a:t>
            </a:r>
            <a:r>
              <a:rPr lang="en-US" dirty="0">
                <a:solidFill>
                  <a:srgbClr val="000000"/>
                </a:solidFill>
                <a:latin typeface="Arial" charset="0"/>
              </a:rPr>
              <a:t>context，</a:t>
            </a:r>
            <a:r>
              <a:rPr lang="zh-CN" altLang="en-US" dirty="0">
                <a:solidFill>
                  <a:srgbClr val="000000"/>
                </a:solidFill>
                <a:latin typeface="Arial" charset="0"/>
              </a:rPr>
              <a:t>也可以用一个</a:t>
            </a:r>
            <a:r>
              <a:rPr lang="en-US" dirty="0">
                <a:solidFill>
                  <a:srgbClr val="000000"/>
                </a:solidFill>
                <a:latin typeface="Arial" charset="0"/>
              </a:rPr>
              <a:t>CPU</a:t>
            </a:r>
            <a:r>
              <a:rPr lang="zh-CN" altLang="en-US" dirty="0">
                <a:solidFill>
                  <a:srgbClr val="000000"/>
                </a:solidFill>
                <a:latin typeface="Arial" charset="0"/>
              </a:rPr>
              <a:t>和一个</a:t>
            </a:r>
            <a:r>
              <a:rPr lang="en-US" dirty="0">
                <a:solidFill>
                  <a:srgbClr val="000000"/>
                </a:solidFill>
                <a:latin typeface="Arial" charset="0"/>
              </a:rPr>
              <a:t>GPU</a:t>
            </a:r>
            <a:r>
              <a:rPr lang="zh-CN" altLang="en-US" dirty="0">
                <a:solidFill>
                  <a:srgbClr val="000000"/>
                </a:solidFill>
                <a:latin typeface="Arial" charset="0"/>
              </a:rPr>
              <a:t>创建一个。</a:t>
            </a:r>
            <a:endParaRPr lang="zh-CN" altLang="en-US" dirty="0">
              <a:solidFill>
                <a:srgbClr val="000000"/>
              </a:solidFill>
              <a:latin typeface="Arial" charset="0"/>
            </a:endParaRPr>
          </a:p>
          <a:p>
            <a:r>
              <a:rPr lang="zh-CN" altLang="en-US" dirty="0">
                <a:solidFill>
                  <a:srgbClr val="000000"/>
                </a:solidFill>
                <a:latin typeface="Arial" charset="0"/>
              </a:rPr>
              <a:t> </a:t>
            </a:r>
            <a:endParaRPr lang="zh-CN" altLang="en-US" dirty="0">
              <a:solidFill>
                <a:srgbClr val="000000"/>
              </a:solidFill>
              <a:latin typeface="Arial" charset="0"/>
            </a:endParaRPr>
          </a:p>
          <a:p>
            <a:r>
              <a:rPr lang="en-US" u="sng" dirty="0">
                <a:solidFill>
                  <a:srgbClr val="000000"/>
                </a:solidFill>
                <a:latin typeface="Arial" charset="0"/>
              </a:rPr>
              <a:t>Command </a:t>
            </a:r>
            <a:r>
              <a:rPr lang="en-US" u="sng" dirty="0" smtClean="0">
                <a:solidFill>
                  <a:srgbClr val="000000"/>
                </a:solidFill>
                <a:latin typeface="Arial" charset="0"/>
              </a:rPr>
              <a:t>Queue</a:t>
            </a:r>
            <a:r>
              <a:rPr lang="en-US" dirty="0">
                <a:solidFill>
                  <a:srgbClr val="000000"/>
                </a:solidFill>
                <a:latin typeface="Arial" charset="0"/>
              </a:rPr>
              <a:t>：</a:t>
            </a:r>
            <a:r>
              <a:rPr lang="zh-CN" altLang="en-US" dirty="0">
                <a:solidFill>
                  <a:srgbClr val="000000"/>
                </a:solidFill>
                <a:latin typeface="Arial" charset="0"/>
              </a:rPr>
              <a:t>这是个给每个</a:t>
            </a:r>
            <a:r>
              <a:rPr lang="en-US" dirty="0">
                <a:solidFill>
                  <a:srgbClr val="000000"/>
                </a:solidFill>
                <a:latin typeface="Arial" charset="0"/>
              </a:rPr>
              <a:t>Device</a:t>
            </a:r>
            <a:r>
              <a:rPr lang="zh-CN" altLang="en-US" dirty="0">
                <a:solidFill>
                  <a:srgbClr val="000000"/>
                </a:solidFill>
                <a:latin typeface="Arial" charset="0"/>
              </a:rPr>
              <a:t>提交的指令序列</a:t>
            </a:r>
            <a:endParaRPr lang="zh-CN" altLang="en-US" b="0" i="0" dirty="0">
              <a:solidFill>
                <a:srgbClr val="000000"/>
              </a:solidFill>
              <a:effectLst/>
              <a:latin typeface="Arial"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charset="0"/>
              </a:rPr>
              <a:t>内存相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Buffers</a:t>
            </a:r>
            <a:r>
              <a:rPr lang="zh-CN" altLang="en-US" dirty="0">
                <a:solidFill>
                  <a:srgbClr val="000000"/>
                </a:solidFill>
                <a:latin typeface="Arial" charset="0"/>
              </a:rPr>
              <a:t>：这个好理解，一块内存</a:t>
            </a:r>
            <a:endParaRPr lang="zh-CN" altLang="en-US" dirty="0">
              <a:solidFill>
                <a:srgbClr val="000000"/>
              </a:solidFill>
              <a:latin typeface="Arial" charset="0"/>
            </a:endParaRPr>
          </a:p>
          <a:p>
            <a:r>
              <a:rPr lang="en-US" altLang="zh-CN" dirty="0">
                <a:solidFill>
                  <a:srgbClr val="000000"/>
                </a:solidFill>
                <a:latin typeface="Arial" charset="0"/>
              </a:rPr>
              <a:t>Images</a:t>
            </a:r>
            <a:r>
              <a:rPr lang="zh-CN" altLang="en-US" dirty="0">
                <a:solidFill>
                  <a:srgbClr val="000000"/>
                </a:solidFill>
                <a:latin typeface="Arial" charset="0"/>
              </a:rPr>
              <a:t>：毕竟并行计算大多数的应用前景在图形图像上，所以原生带有几个类型，表示各种维度的图像。</a:t>
            </a:r>
            <a:endParaRPr lang="zh-CN" altLang="en-US" b="0" i="0" dirty="0">
              <a:solidFill>
                <a:srgbClr val="000000"/>
              </a:solidFill>
              <a:effectLst/>
              <a:latin typeface="Arial"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charset="0"/>
              </a:rPr>
              <a:t>GPU</a:t>
            </a:r>
            <a:r>
              <a:rPr lang="zh-CN" altLang="en-US" b="1" u="sng" dirty="0" smtClean="0">
                <a:solidFill>
                  <a:srgbClr val="000000"/>
                </a:solidFill>
                <a:latin typeface="Arial" charset="0"/>
              </a:rPr>
              <a:t>代</a:t>
            </a:r>
            <a:r>
              <a:rPr lang="zh-CN" altLang="en-US" b="1" u="sng" dirty="0">
                <a:solidFill>
                  <a:srgbClr val="000000"/>
                </a:solidFill>
                <a:latin typeface="Arial" charset="0"/>
              </a:rPr>
              <a:t>码执行相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smtClean="0">
                <a:solidFill>
                  <a:srgbClr val="000000"/>
                </a:solidFill>
                <a:latin typeface="Arial" charset="0"/>
              </a:rPr>
              <a:t>Program</a:t>
            </a:r>
            <a:r>
              <a:rPr lang="zh-CN" altLang="en-US" dirty="0">
                <a:solidFill>
                  <a:srgbClr val="000000"/>
                </a:solidFill>
                <a:latin typeface="Arial" charset="0"/>
              </a:rPr>
              <a:t>：这是所有代码的集合，可能包含</a:t>
            </a:r>
            <a:r>
              <a:rPr lang="en-US" altLang="zh-CN" dirty="0">
                <a:solidFill>
                  <a:srgbClr val="000000"/>
                </a:solidFill>
                <a:latin typeface="Arial" charset="0"/>
              </a:rPr>
              <a:t>Kernel</a:t>
            </a:r>
            <a:r>
              <a:rPr lang="zh-CN" altLang="en-US" dirty="0">
                <a:solidFill>
                  <a:srgbClr val="000000"/>
                </a:solidFill>
                <a:latin typeface="Arial" charset="0"/>
              </a:rPr>
              <a:t>是和其他库，</a:t>
            </a:r>
            <a:r>
              <a:rPr lang="en-US" altLang="zh-CN" dirty="0" err="1">
                <a:solidFill>
                  <a:srgbClr val="000000"/>
                </a:solidFill>
                <a:latin typeface="Arial" charset="0"/>
              </a:rPr>
              <a:t>OpenCl</a:t>
            </a:r>
            <a:r>
              <a:rPr lang="zh-CN" altLang="en-US" dirty="0">
                <a:solidFill>
                  <a:srgbClr val="000000"/>
                </a:solidFill>
                <a:latin typeface="Arial"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a:solidFill>
                  <a:srgbClr val="000000"/>
                </a:solidFill>
                <a:latin typeface="Arial" charset="0"/>
              </a:rPr>
              <a:t>Kernel</a:t>
            </a:r>
            <a:r>
              <a:rPr lang="zh-CN" altLang="en-US" dirty="0">
                <a:solidFill>
                  <a:srgbClr val="000000"/>
                </a:solidFill>
                <a:latin typeface="Arial" charset="0"/>
              </a:rPr>
              <a:t>：这是在</a:t>
            </a:r>
            <a:r>
              <a:rPr lang="en-US" altLang="zh-CN" dirty="0">
                <a:solidFill>
                  <a:srgbClr val="000000"/>
                </a:solidFill>
                <a:latin typeface="Arial" charset="0"/>
              </a:rPr>
              <a:t>element</a:t>
            </a:r>
            <a:r>
              <a:rPr lang="zh-CN" altLang="en-US" dirty="0">
                <a:solidFill>
                  <a:srgbClr val="000000"/>
                </a:solidFill>
                <a:latin typeface="Arial" charset="0"/>
              </a:rPr>
              <a:t>跑的核函数及其参数组和，如果把计算设备看做好多人同时为你做一个事情，那么</a:t>
            </a:r>
            <a:r>
              <a:rPr lang="en-US" altLang="zh-CN" dirty="0">
                <a:solidFill>
                  <a:srgbClr val="000000"/>
                </a:solidFill>
                <a:latin typeface="Arial" charset="0"/>
              </a:rPr>
              <a:t>Kernel</a:t>
            </a:r>
            <a:r>
              <a:rPr lang="zh-CN" altLang="en-US" dirty="0">
                <a:solidFill>
                  <a:srgbClr val="000000"/>
                </a:solidFill>
                <a:latin typeface="Arial" charset="0"/>
              </a:rPr>
              <a:t>就是他们每个人做的那个事情，这个事情每个人都是同样的做，但是参数可能是不同的，这就是所谓的单指令多数据体系。</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err="1">
                <a:solidFill>
                  <a:srgbClr val="000000"/>
                </a:solidFill>
                <a:latin typeface="Arial" charset="0"/>
              </a:rPr>
              <a:t>WorkI</a:t>
            </a:r>
            <a:r>
              <a:rPr lang="en-US" altLang="zh-CN" dirty="0">
                <a:solidFill>
                  <a:srgbClr val="000000"/>
                </a:solidFill>
                <a:latin typeface="Arial" charset="0"/>
              </a:rPr>
              <a:t> tem</a:t>
            </a:r>
            <a:r>
              <a:rPr lang="zh-CN" altLang="en-US" dirty="0">
                <a:solidFill>
                  <a:srgbClr val="000000"/>
                </a:solidFill>
                <a:latin typeface="Arial" charset="0"/>
              </a:rPr>
              <a:t>：这就是代表硬件上的一个</a:t>
            </a:r>
            <a:r>
              <a:rPr lang="en-US" altLang="zh-CN" dirty="0">
                <a:solidFill>
                  <a:srgbClr val="000000"/>
                </a:solidFill>
                <a:latin typeface="Arial" charset="0"/>
              </a:rPr>
              <a:t>Processing Element</a:t>
            </a:r>
            <a:r>
              <a:rPr lang="zh-CN" altLang="en-US" dirty="0">
                <a:solidFill>
                  <a:srgbClr val="000000"/>
                </a:solidFill>
                <a:latin typeface="Arial" charset="0"/>
              </a:rPr>
              <a:t>，最基本的计算单元。</a:t>
            </a:r>
            <a:endParaRPr lang="zh-CN" altLang="en-US" b="0" i="0" dirty="0">
              <a:solidFill>
                <a:srgbClr val="000000"/>
              </a:solidFill>
              <a:effectLst/>
              <a:latin typeface="Arial"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charset="0"/>
              </a:rPr>
              <a:t>同步相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Events</a:t>
            </a:r>
            <a:r>
              <a:rPr lang="zh-CN" altLang="en-US" dirty="0">
                <a:solidFill>
                  <a:srgbClr val="000000"/>
                </a:solidFill>
                <a:latin typeface="Arial" charset="0"/>
              </a:rPr>
              <a:t>：在这样一个分布式计算的环境中，不同单元之间的同步是一个大问题，</a:t>
            </a:r>
            <a:r>
              <a:rPr lang="en-US" altLang="zh-CN" dirty="0">
                <a:solidFill>
                  <a:srgbClr val="000000"/>
                </a:solidFill>
                <a:latin typeface="Arial" charset="0"/>
              </a:rPr>
              <a:t>event</a:t>
            </a:r>
            <a:r>
              <a:rPr lang="zh-CN" altLang="en-US" dirty="0">
                <a:solidFill>
                  <a:srgbClr val="000000"/>
                </a:solidFill>
                <a:latin typeface="Arial" charset="0"/>
              </a:rPr>
              <a:t>是用来同步</a:t>
            </a:r>
            <a:r>
              <a:rPr lang="zh-CN" altLang="en-US" dirty="0" smtClean="0">
                <a:solidFill>
                  <a:srgbClr val="000000"/>
                </a:solidFill>
                <a:latin typeface="Arial" charset="0"/>
              </a:rPr>
              <a:t>的</a:t>
            </a:r>
            <a:r>
              <a:rPr lang="en-US" altLang="zh-CN" dirty="0" smtClean="0">
                <a:solidFill>
                  <a:srgbClr val="000000"/>
                </a:solidFill>
                <a:latin typeface="Arial" charset="0"/>
              </a:rPr>
              <a:t>.</a:t>
            </a:r>
            <a:endParaRPr lang="zh-CN" altLang="en-US" b="0" i="0" dirty="0">
              <a:solidFill>
                <a:srgbClr val="000000"/>
              </a:solidFill>
              <a:effectLst/>
              <a:latin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187497</Words>
  <Application>Kingsoft Office WPP</Application>
  <PresentationFormat>Widescreen</PresentationFormat>
  <Paragraphs>5605</Paragraphs>
  <Slides>219</Slides>
  <Notes>2</Notes>
  <HiddenSlides>0</HiddenSlides>
  <MMClips>0</MMClips>
  <ScaleCrop>false</ScaleCrop>
  <HeadingPairs>
    <vt:vector size="4" baseType="variant">
      <vt:variant>
        <vt:lpstr>主题</vt:lpstr>
      </vt:variant>
      <vt:variant>
        <vt:i4>1</vt:i4>
      </vt:variant>
      <vt:variant>
        <vt:lpstr>幻灯片标题</vt:lpstr>
      </vt:variant>
      <vt:variant>
        <vt:i4>219</vt:i4>
      </vt:variant>
    </vt:vector>
  </HeadingPairs>
  <TitlesOfParts>
    <vt:vector size="220" baseType="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wpa_supplicant整体通信架构</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Build AIC-P</vt:lpstr>
      <vt:lpstr>PowerPoint 演示文稿</vt:lpstr>
      <vt:lpstr>Android CPU Isolation - 1</vt:lpstr>
      <vt:lpstr>Android CPU Isolation - 2</vt:lpstr>
      <vt:lpstr>PowerPoint 演示文稿</vt:lpstr>
      <vt:lpstr>Android 开发中常见 Crash 的情况</vt:lpstr>
      <vt:lpstr>Android 开发中常见 Crash 的情况 - 2</vt:lpstr>
      <vt:lpstr>PowerPoint 演示文稿</vt:lpstr>
      <vt:lpstr>PowerPoint 演示文稿</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693</cp:revision>
  <dcterms:created xsi:type="dcterms:W3CDTF">2019-09-27T08:43:39Z</dcterms:created>
  <dcterms:modified xsi:type="dcterms:W3CDTF">2019-09-27T08:43:39Z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1033-10.1.0.5707</vt:lpwstr>
  </property>
</Properties>
</file>